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s/slide56.xml" ContentType="application/vnd.openxmlformats-officedocument.presentationml.slide+xml"/>
  <Override PartName="/ppt/slides/slide58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s/slide5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wmf" ContentType="image/x-wmf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Default Extension="bin" ContentType="application/vnd.openxmlformats-officedocument.oleObject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Default Extension="vml" ContentType="application/vnd.openxmlformats-officedocument.vmlDrawing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handoutMasters/handoutMaster1.xml" ContentType="application/vnd.openxmlformats-officedocument.presentationml.handoutMaster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3" r:id="rId1"/>
  </p:sldMasterIdLst>
  <p:notesMasterIdLst>
    <p:notesMasterId r:id="rId65"/>
  </p:notesMasterIdLst>
  <p:handoutMasterIdLst>
    <p:handoutMasterId r:id="rId66"/>
  </p:handoutMasterIdLst>
  <p:sldIdLst>
    <p:sldId id="583" r:id="rId2"/>
    <p:sldId id="494" r:id="rId3"/>
    <p:sldId id="495" r:id="rId4"/>
    <p:sldId id="496" r:id="rId5"/>
    <p:sldId id="497" r:id="rId6"/>
    <p:sldId id="498" r:id="rId7"/>
    <p:sldId id="499" r:id="rId8"/>
    <p:sldId id="500" r:id="rId9"/>
    <p:sldId id="501" r:id="rId10"/>
    <p:sldId id="502" r:id="rId11"/>
    <p:sldId id="581" r:id="rId12"/>
    <p:sldId id="582" r:id="rId13"/>
    <p:sldId id="503" r:id="rId14"/>
    <p:sldId id="504" r:id="rId15"/>
    <p:sldId id="521" r:id="rId16"/>
    <p:sldId id="522" r:id="rId17"/>
    <p:sldId id="523" r:id="rId18"/>
    <p:sldId id="524" r:id="rId19"/>
    <p:sldId id="525" r:id="rId20"/>
    <p:sldId id="526" r:id="rId21"/>
    <p:sldId id="527" r:id="rId22"/>
    <p:sldId id="528" r:id="rId23"/>
    <p:sldId id="529" r:id="rId24"/>
    <p:sldId id="530" r:id="rId25"/>
    <p:sldId id="531" r:id="rId26"/>
    <p:sldId id="532" r:id="rId27"/>
    <p:sldId id="533" r:id="rId28"/>
    <p:sldId id="534" r:id="rId29"/>
    <p:sldId id="538" r:id="rId30"/>
    <p:sldId id="539" r:id="rId31"/>
    <p:sldId id="540" r:id="rId32"/>
    <p:sldId id="574" r:id="rId33"/>
    <p:sldId id="541" r:id="rId34"/>
    <p:sldId id="575" r:id="rId35"/>
    <p:sldId id="542" r:id="rId36"/>
    <p:sldId id="543" r:id="rId37"/>
    <p:sldId id="544" r:id="rId38"/>
    <p:sldId id="545" r:id="rId39"/>
    <p:sldId id="546" r:id="rId40"/>
    <p:sldId id="547" r:id="rId41"/>
    <p:sldId id="548" r:id="rId42"/>
    <p:sldId id="551" r:id="rId43"/>
    <p:sldId id="576" r:id="rId44"/>
    <p:sldId id="552" r:id="rId45"/>
    <p:sldId id="553" r:id="rId46"/>
    <p:sldId id="554" r:id="rId47"/>
    <p:sldId id="555" r:id="rId48"/>
    <p:sldId id="556" r:id="rId49"/>
    <p:sldId id="557" r:id="rId50"/>
    <p:sldId id="558" r:id="rId51"/>
    <p:sldId id="559" r:id="rId52"/>
    <p:sldId id="560" r:id="rId53"/>
    <p:sldId id="561" r:id="rId54"/>
    <p:sldId id="562" r:id="rId55"/>
    <p:sldId id="563" r:id="rId56"/>
    <p:sldId id="564" r:id="rId57"/>
    <p:sldId id="567" r:id="rId58"/>
    <p:sldId id="568" r:id="rId59"/>
    <p:sldId id="569" r:id="rId60"/>
    <p:sldId id="570" r:id="rId61"/>
    <p:sldId id="571" r:id="rId62"/>
    <p:sldId id="572" r:id="rId63"/>
    <p:sldId id="578" r:id="rId64"/>
  </p:sldIdLst>
  <p:sldSz cx="9144000" cy="6858000" type="screen4x3"/>
  <p:notesSz cx="7099300" cy="10234613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楷体_GB2312" pitchFamily="49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楷体_GB2312" pitchFamily="49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楷体_GB2312" pitchFamily="49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楷体_GB2312" pitchFamily="49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楷体_GB2312" pitchFamily="49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楷体_GB2312" pitchFamily="49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楷体_GB2312" pitchFamily="49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楷体_GB2312" pitchFamily="49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楷体_GB2312" pitchFamily="49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66"/>
    <a:srgbClr val="FFCC00"/>
    <a:srgbClr val="B2B2B2"/>
    <a:srgbClr val="CCFF66"/>
    <a:srgbClr val="FF99CC"/>
    <a:srgbClr val="99CCFF"/>
    <a:srgbClr val="FF5050"/>
    <a:srgbClr val="FF3300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03" d="100"/>
          <a:sy n="103" d="100"/>
        </p:scale>
        <p:origin x="-1218" y="-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image" Target="../media/image5.wmf"/><Relationship Id="rId1" Type="http://schemas.openxmlformats.org/officeDocument/2006/relationships/image" Target="../media/image4.wmf"/></Relationships>
</file>

<file path=ppt/drawings/_rels/vmlDrawing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35.wmf"/><Relationship Id="rId1" Type="http://schemas.openxmlformats.org/officeDocument/2006/relationships/image" Target="../media/image34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w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42.wmf"/><Relationship Id="rId7" Type="http://schemas.openxmlformats.org/officeDocument/2006/relationships/image" Target="../media/image46.wmf"/><Relationship Id="rId2" Type="http://schemas.openxmlformats.org/officeDocument/2006/relationships/image" Target="../media/image41.wmf"/><Relationship Id="rId1" Type="http://schemas.openxmlformats.org/officeDocument/2006/relationships/image" Target="../media/image40.wmf"/><Relationship Id="rId6" Type="http://schemas.openxmlformats.org/officeDocument/2006/relationships/image" Target="../media/image45.wmf"/><Relationship Id="rId5" Type="http://schemas.openxmlformats.org/officeDocument/2006/relationships/image" Target="../media/image44.wmf"/><Relationship Id="rId4" Type="http://schemas.openxmlformats.org/officeDocument/2006/relationships/image" Target="../media/image43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0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2.png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4.w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57.wmf"/></Relationships>
</file>

<file path=ppt/drawings/_rels/vmlDrawing17.vml.rels><?xml version="1.0" encoding="UTF-8" standalone="yes"?>
<Relationships xmlns="http://schemas.openxmlformats.org/package/2006/relationships"><Relationship Id="rId2" Type="http://schemas.openxmlformats.org/officeDocument/2006/relationships/image" Target="../media/image62.wmf"/><Relationship Id="rId1" Type="http://schemas.openxmlformats.org/officeDocument/2006/relationships/image" Target="../media/image61.wmf"/></Relationships>
</file>

<file path=ppt/drawings/_rels/vmlDrawing18.vml.rels><?xml version="1.0" encoding="UTF-8" standalone="yes"?>
<Relationships xmlns="http://schemas.openxmlformats.org/package/2006/relationships"><Relationship Id="rId2" Type="http://schemas.openxmlformats.org/officeDocument/2006/relationships/image" Target="../media/image65.wmf"/><Relationship Id="rId1" Type="http://schemas.openxmlformats.org/officeDocument/2006/relationships/image" Target="../media/image64.wmf"/></Relationships>
</file>

<file path=ppt/drawings/_rels/vmlDrawing19.vml.rels><?xml version="1.0" encoding="UTF-8" standalone="yes"?>
<Relationships xmlns="http://schemas.openxmlformats.org/package/2006/relationships"><Relationship Id="rId3" Type="http://schemas.openxmlformats.org/officeDocument/2006/relationships/image" Target="../media/image69.wmf"/><Relationship Id="rId2" Type="http://schemas.openxmlformats.org/officeDocument/2006/relationships/image" Target="../media/image68.wmf"/><Relationship Id="rId1" Type="http://schemas.openxmlformats.org/officeDocument/2006/relationships/image" Target="../media/image67.wmf"/><Relationship Id="rId4" Type="http://schemas.openxmlformats.org/officeDocument/2006/relationships/image" Target="../media/image70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73.wmf"/></Relationships>
</file>

<file path=ppt/drawings/_rels/vmlDrawing21.vml.rels><?xml version="1.0" encoding="UTF-8" standalone="yes"?>
<Relationships xmlns="http://schemas.openxmlformats.org/package/2006/relationships"><Relationship Id="rId3" Type="http://schemas.openxmlformats.org/officeDocument/2006/relationships/image" Target="../media/image78.wmf"/><Relationship Id="rId2" Type="http://schemas.openxmlformats.org/officeDocument/2006/relationships/image" Target="../media/image77.wmf"/><Relationship Id="rId1" Type="http://schemas.openxmlformats.org/officeDocument/2006/relationships/image" Target="../media/image76.wmf"/><Relationship Id="rId4" Type="http://schemas.openxmlformats.org/officeDocument/2006/relationships/image" Target="../media/image79.w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9.wmf"/></Relationships>
</file>

<file path=ppt/drawings/_rels/vmlDrawing23.vml.rels><?xml version="1.0" encoding="UTF-8" standalone="yes"?>
<Relationships xmlns="http://schemas.openxmlformats.org/package/2006/relationships"><Relationship Id="rId2" Type="http://schemas.openxmlformats.org/officeDocument/2006/relationships/image" Target="../media/image92.wmf"/><Relationship Id="rId1" Type="http://schemas.openxmlformats.org/officeDocument/2006/relationships/image" Target="../media/image91.wmf"/></Relationships>
</file>

<file path=ppt/drawings/_rels/vmlDrawing24.vml.rels><?xml version="1.0" encoding="UTF-8" standalone="yes"?>
<Relationships xmlns="http://schemas.openxmlformats.org/package/2006/relationships"><Relationship Id="rId2" Type="http://schemas.openxmlformats.org/officeDocument/2006/relationships/image" Target="../media/image95.wmf"/><Relationship Id="rId1" Type="http://schemas.openxmlformats.org/officeDocument/2006/relationships/image" Target="../media/image94.png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94.png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99.w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4.w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7.wmf"/></Relationships>
</file>

<file path=ppt/drawings/_rels/vmlDrawing29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wmf"/><Relationship Id="rId2" Type="http://schemas.openxmlformats.org/officeDocument/2006/relationships/image" Target="../media/image121.wmf"/><Relationship Id="rId1" Type="http://schemas.openxmlformats.org/officeDocument/2006/relationships/image" Target="../media/image120.wmf"/><Relationship Id="rId5" Type="http://schemas.openxmlformats.org/officeDocument/2006/relationships/image" Target="../media/image124.wmf"/><Relationship Id="rId4" Type="http://schemas.openxmlformats.org/officeDocument/2006/relationships/image" Target="../media/image123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.wmf"/><Relationship Id="rId2" Type="http://schemas.openxmlformats.org/officeDocument/2006/relationships/image" Target="../media/image9.wmf"/><Relationship Id="rId1" Type="http://schemas.openxmlformats.org/officeDocument/2006/relationships/image" Target="../media/image8.wmf"/></Relationships>
</file>

<file path=ppt/drawings/_rels/vmlDrawing30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wmf"/><Relationship Id="rId2" Type="http://schemas.openxmlformats.org/officeDocument/2006/relationships/image" Target="../media/image128.wmf"/><Relationship Id="rId1" Type="http://schemas.openxmlformats.org/officeDocument/2006/relationships/image" Target="../media/image127.wmf"/><Relationship Id="rId6" Type="http://schemas.openxmlformats.org/officeDocument/2006/relationships/image" Target="../media/image19.wmf"/><Relationship Id="rId5" Type="http://schemas.openxmlformats.org/officeDocument/2006/relationships/image" Target="../media/image131.wmf"/><Relationship Id="rId4" Type="http://schemas.openxmlformats.org/officeDocument/2006/relationships/image" Target="../media/image130.wmf"/></Relationships>
</file>

<file path=ppt/drawings/_rels/vmlDrawing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3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.wmf"/><Relationship Id="rId2" Type="http://schemas.openxmlformats.org/officeDocument/2006/relationships/image" Target="../media/image13.wmf"/><Relationship Id="rId1" Type="http://schemas.openxmlformats.org/officeDocument/2006/relationships/image" Target="../media/image12.wmf"/><Relationship Id="rId4" Type="http://schemas.openxmlformats.org/officeDocument/2006/relationships/image" Target="../media/image15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20.wmf"/><Relationship Id="rId2" Type="http://schemas.openxmlformats.org/officeDocument/2006/relationships/image" Target="../media/image19.wmf"/><Relationship Id="rId1" Type="http://schemas.openxmlformats.org/officeDocument/2006/relationships/image" Target="../media/image18.wmf"/><Relationship Id="rId4" Type="http://schemas.openxmlformats.org/officeDocument/2006/relationships/image" Target="../media/image21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25.wmf"/><Relationship Id="rId2" Type="http://schemas.openxmlformats.org/officeDocument/2006/relationships/image" Target="../media/image24.wmf"/><Relationship Id="rId1" Type="http://schemas.openxmlformats.org/officeDocument/2006/relationships/image" Target="../media/image23.w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28.wmf"/><Relationship Id="rId1" Type="http://schemas.openxmlformats.org/officeDocument/2006/relationships/image" Target="../media/image27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8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ea typeface="宋体" charset="0"/>
                <a:cs typeface="宋体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2528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宋体" charset="0"/>
                <a:cs typeface="宋体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2528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ea typeface="宋体" charset="0"/>
                <a:cs typeface="宋体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2528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ea typeface="宋体" pitchFamily="2" charset="-122"/>
              </a:defRPr>
            </a:lvl1pPr>
          </a:lstStyle>
          <a:p>
            <a:fld id="{D79D94BE-2876-4E38-AE5C-7D1445F4207F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defTabSz="990600">
              <a:defRPr sz="1300">
                <a:ea typeface="宋体" charset="0"/>
                <a:cs typeface="宋体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576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defTabSz="990600">
              <a:defRPr sz="1300">
                <a:ea typeface="宋体" charset="0"/>
                <a:cs typeface="宋体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577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0600" y="768350"/>
            <a:ext cx="5118100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="" xmlns:a14="http://schemas.microsoft.com/office/drawing/2010/main" val="1"/>
            </a:ext>
          </a:extLst>
        </p:spPr>
      </p:sp>
      <p:sp>
        <p:nvSpPr>
          <p:cNvPr id="1577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860925"/>
            <a:ext cx="5680075" cy="4605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en-US" altLang="zh-CN" smtClean="0"/>
          </a:p>
          <a:p>
            <a:pPr lvl="1"/>
            <a:r>
              <a:rPr lang="zh-CN" altLang="en-US" smtClean="0"/>
              <a:t>第二级</a:t>
            </a:r>
            <a:endParaRPr lang="en-US" altLang="zh-CN" smtClean="0"/>
          </a:p>
          <a:p>
            <a:pPr lvl="2"/>
            <a:r>
              <a:rPr lang="zh-CN" altLang="en-US" smtClean="0"/>
              <a:t>第三级</a:t>
            </a:r>
            <a:endParaRPr lang="en-US" altLang="zh-CN" smtClean="0"/>
          </a:p>
          <a:p>
            <a:pPr lvl="3"/>
            <a:r>
              <a:rPr lang="zh-CN" altLang="en-US" smtClean="0"/>
              <a:t>第四级</a:t>
            </a:r>
            <a:endParaRPr lang="en-US" altLang="zh-CN" smtClean="0"/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577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defTabSz="990600">
              <a:defRPr sz="1300">
                <a:ea typeface="宋体" charset="0"/>
                <a:cs typeface="宋体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577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defTabSz="990600">
              <a:defRPr sz="1300">
                <a:ea typeface="宋体" pitchFamily="2" charset="-122"/>
              </a:defRPr>
            </a:lvl1pPr>
          </a:lstStyle>
          <a:p>
            <a:fld id="{9237D3C8-EA5E-4F9D-936D-1B3167D93AB5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宋体" charset="0"/>
        <a:cs typeface="宋体" charset="0"/>
      </a:defRPr>
    </a:lvl1pPr>
    <a:lvl2pPr marL="4572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宋体" charset="0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宋体" charset="0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宋体" charset="0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宋体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3050" y="549275"/>
            <a:ext cx="2063750" cy="5656263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427038" y="549275"/>
            <a:ext cx="6043612" cy="5656263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、文本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5536" y="188640"/>
            <a:ext cx="8229600" cy="884238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27038" y="1340769"/>
            <a:ext cx="3992562" cy="486477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0" y="1340769"/>
            <a:ext cx="3992563" cy="486477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标题、文本和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549275"/>
            <a:ext cx="8229600" cy="884238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27038" y="2028825"/>
            <a:ext cx="3992562" cy="417671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572000" y="2028825"/>
            <a:ext cx="3992563" cy="20113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572000" y="4192588"/>
            <a:ext cx="3992563" cy="201295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27038" y="549275"/>
            <a:ext cx="8259762" cy="56562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549275"/>
            <a:ext cx="8229600" cy="884238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427038" y="2028825"/>
            <a:ext cx="8137525" cy="4176713"/>
          </a:xfrm>
        </p:spPr>
        <p:txBody>
          <a:bodyPr/>
          <a:lstStyle/>
          <a:p>
            <a:pPr lvl="0"/>
            <a:endParaRPr lang="zh-CN" altLang="en-US" noProof="0" smtClean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27038" y="1484785"/>
            <a:ext cx="3992562" cy="472075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二级</a:t>
            </a:r>
          </a:p>
          <a:p>
            <a:pPr lvl="2"/>
            <a:r>
              <a:rPr lang="zh-CN" altLang="en-US" dirty="0" smtClean="0"/>
              <a:t>三级</a:t>
            </a:r>
          </a:p>
          <a:p>
            <a:pPr lvl="3"/>
            <a:r>
              <a:rPr lang="zh-CN" altLang="en-US" dirty="0" smtClean="0"/>
              <a:t>四级</a:t>
            </a:r>
          </a:p>
          <a:p>
            <a:pPr lvl="4"/>
            <a:r>
              <a:rPr lang="zh-CN" altLang="en-US" dirty="0" smtClean="0"/>
              <a:t>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0" y="1484785"/>
            <a:ext cx="3992563" cy="472075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7544" y="116632"/>
            <a:ext cx="8229600" cy="864096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67544" y="1196752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4008" y="1196752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7544" y="116632"/>
            <a:ext cx="8229600" cy="884238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pattFill prst="dotGrid">
          <a:fgClr>
            <a:srgbClr val="99CCFF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6" name="Group 2"/>
          <p:cNvGrpSpPr>
            <a:grpSpLocks/>
          </p:cNvGrpSpPr>
          <p:nvPr/>
        </p:nvGrpSpPr>
        <p:grpSpPr bwMode="auto">
          <a:xfrm>
            <a:off x="15875" y="111125"/>
            <a:ext cx="9128125" cy="346075"/>
            <a:chOff x="0" y="0"/>
            <a:chExt cx="5760" cy="344"/>
          </a:xfrm>
        </p:grpSpPr>
        <p:sp>
          <p:nvSpPr>
            <p:cNvPr id="6147" name="Rectangle 3"/>
            <p:cNvSpPr>
              <a:spLocks noChangeArrowheads="1"/>
            </p:cNvSpPr>
            <p:nvPr/>
          </p:nvSpPr>
          <p:spPr bwMode="auto">
            <a:xfrm>
              <a:off x="0" y="0"/>
              <a:ext cx="180" cy="336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defRPr/>
              </a:pPr>
              <a:endParaRPr lang="zh-CN" altLang="en-US" sz="2400">
                <a:solidFill>
                  <a:srgbClr val="000000"/>
                </a:solidFill>
                <a:latin typeface="Times New Roman" charset="0"/>
                <a:ea typeface="宋体" charset="0"/>
                <a:cs typeface="宋体" charset="0"/>
              </a:endParaRPr>
            </a:p>
          </p:txBody>
        </p:sp>
        <p:sp>
          <p:nvSpPr>
            <p:cNvPr id="1053" name="Rectangle 4"/>
            <p:cNvSpPr>
              <a:spLocks noChangeArrowheads="1"/>
            </p:cNvSpPr>
            <p:nvPr/>
          </p:nvSpPr>
          <p:spPr bwMode="auto">
            <a:xfrm>
              <a:off x="260" y="85"/>
              <a:ext cx="5500" cy="173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sz="240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1054" name="Rectangle 5"/>
            <p:cNvSpPr>
              <a:spLocks noChangeArrowheads="1"/>
            </p:cNvSpPr>
            <p:nvPr/>
          </p:nvSpPr>
          <p:spPr bwMode="auto">
            <a:xfrm>
              <a:off x="258" y="85"/>
              <a:ext cx="87" cy="89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1055" name="Rectangle 6"/>
            <p:cNvSpPr>
              <a:spLocks noChangeArrowheads="1"/>
            </p:cNvSpPr>
            <p:nvPr/>
          </p:nvSpPr>
          <p:spPr bwMode="auto">
            <a:xfrm>
              <a:off x="345" y="0"/>
              <a:ext cx="88" cy="87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1056" name="Rectangle 7"/>
            <p:cNvSpPr>
              <a:spLocks noChangeArrowheads="1"/>
            </p:cNvSpPr>
            <p:nvPr/>
          </p:nvSpPr>
          <p:spPr bwMode="auto">
            <a:xfrm>
              <a:off x="345" y="85"/>
              <a:ext cx="88" cy="89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srgbClr val="CCCCFF"/>
                </a:solidFill>
                <a:ea typeface="宋体" pitchFamily="2" charset="-122"/>
              </a:endParaRPr>
            </a:p>
          </p:txBody>
        </p:sp>
        <p:sp>
          <p:nvSpPr>
            <p:cNvPr id="1057" name="Rectangle 8"/>
            <p:cNvSpPr>
              <a:spLocks noChangeArrowheads="1"/>
            </p:cNvSpPr>
            <p:nvPr/>
          </p:nvSpPr>
          <p:spPr bwMode="auto">
            <a:xfrm>
              <a:off x="173" y="173"/>
              <a:ext cx="86" cy="87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1058" name="Rectangle 9"/>
            <p:cNvSpPr>
              <a:spLocks noChangeArrowheads="1"/>
            </p:cNvSpPr>
            <p:nvPr/>
          </p:nvSpPr>
          <p:spPr bwMode="auto">
            <a:xfrm>
              <a:off x="83" y="86"/>
              <a:ext cx="89" cy="87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sz="240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1059" name="Rectangle 10"/>
            <p:cNvSpPr>
              <a:spLocks noChangeArrowheads="1"/>
            </p:cNvSpPr>
            <p:nvPr/>
          </p:nvSpPr>
          <p:spPr bwMode="auto">
            <a:xfrm>
              <a:off x="258" y="171"/>
              <a:ext cx="87" cy="87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srgbClr val="CCCCFF"/>
                </a:solidFill>
                <a:ea typeface="宋体" pitchFamily="2" charset="-122"/>
              </a:endParaRPr>
            </a:p>
          </p:txBody>
        </p:sp>
        <p:sp>
          <p:nvSpPr>
            <p:cNvPr id="1060" name="Rectangle 11"/>
            <p:cNvSpPr>
              <a:spLocks noChangeArrowheads="1"/>
            </p:cNvSpPr>
            <p:nvPr/>
          </p:nvSpPr>
          <p:spPr bwMode="auto">
            <a:xfrm>
              <a:off x="173" y="258"/>
              <a:ext cx="86" cy="86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srgbClr val="CCCCFF"/>
                </a:solidFill>
                <a:ea typeface="宋体" pitchFamily="2" charset="-122"/>
              </a:endParaRPr>
            </a:p>
          </p:txBody>
        </p:sp>
      </p:grpSp>
      <p:grpSp>
        <p:nvGrpSpPr>
          <p:cNvPr id="1027" name="Group 12"/>
          <p:cNvGrpSpPr>
            <a:grpSpLocks/>
          </p:cNvGrpSpPr>
          <p:nvPr/>
        </p:nvGrpSpPr>
        <p:grpSpPr bwMode="auto">
          <a:xfrm rot="-5400000">
            <a:off x="5972175" y="4062413"/>
            <a:ext cx="5399087" cy="71438"/>
            <a:chOff x="0" y="0"/>
            <a:chExt cx="5760" cy="344"/>
          </a:xfrm>
        </p:grpSpPr>
        <p:sp>
          <p:nvSpPr>
            <p:cNvPr id="6157" name="Rectangle 13"/>
            <p:cNvSpPr>
              <a:spLocks noChangeArrowheads="1"/>
            </p:cNvSpPr>
            <p:nvPr userDrawn="1"/>
          </p:nvSpPr>
          <p:spPr bwMode="auto">
            <a:xfrm>
              <a:off x="-3" y="-31"/>
              <a:ext cx="181" cy="336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pPr algn="ctr">
                <a:defRPr/>
              </a:pPr>
              <a:endParaRPr lang="zh-CN" altLang="en-US" sz="2400">
                <a:solidFill>
                  <a:srgbClr val="000000"/>
                </a:solidFill>
                <a:latin typeface="Times New Roman" charset="0"/>
                <a:ea typeface="宋体" charset="0"/>
                <a:cs typeface="宋体" charset="0"/>
              </a:endParaRPr>
            </a:p>
          </p:txBody>
        </p:sp>
        <p:sp>
          <p:nvSpPr>
            <p:cNvPr id="1044" name="Rectangle 14"/>
            <p:cNvSpPr>
              <a:spLocks noChangeArrowheads="1"/>
            </p:cNvSpPr>
            <p:nvPr userDrawn="1"/>
          </p:nvSpPr>
          <p:spPr bwMode="auto">
            <a:xfrm>
              <a:off x="260" y="85"/>
              <a:ext cx="5500" cy="173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</p:spPr>
          <p:txBody>
            <a:bodyPr vert="eaVert"/>
            <a:lstStyle/>
            <a:p>
              <a:endParaRPr lang="zh-CN" altLang="en-US" sz="240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1045" name="Rectangle 15"/>
            <p:cNvSpPr>
              <a:spLocks noChangeArrowheads="1"/>
            </p:cNvSpPr>
            <p:nvPr userDrawn="1"/>
          </p:nvSpPr>
          <p:spPr bwMode="auto">
            <a:xfrm>
              <a:off x="258" y="85"/>
              <a:ext cx="87" cy="89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</p:spPr>
          <p:txBody>
            <a:bodyPr vert="eaVert"/>
            <a:lstStyle/>
            <a:p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1046" name="Rectangle 16"/>
            <p:cNvSpPr>
              <a:spLocks noChangeArrowheads="1"/>
            </p:cNvSpPr>
            <p:nvPr userDrawn="1"/>
          </p:nvSpPr>
          <p:spPr bwMode="auto">
            <a:xfrm>
              <a:off x="345" y="0"/>
              <a:ext cx="88" cy="87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</p:spPr>
          <p:txBody>
            <a:bodyPr vert="eaVert"/>
            <a:lstStyle/>
            <a:p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1047" name="Rectangle 17"/>
            <p:cNvSpPr>
              <a:spLocks noChangeArrowheads="1"/>
            </p:cNvSpPr>
            <p:nvPr userDrawn="1"/>
          </p:nvSpPr>
          <p:spPr bwMode="auto">
            <a:xfrm>
              <a:off x="345" y="85"/>
              <a:ext cx="88" cy="89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</p:spPr>
          <p:txBody>
            <a:bodyPr vert="eaVert"/>
            <a:lstStyle/>
            <a:p>
              <a:endParaRPr lang="zh-CN" altLang="en-US">
                <a:solidFill>
                  <a:srgbClr val="CCCCFF"/>
                </a:solidFill>
                <a:ea typeface="宋体" pitchFamily="2" charset="-122"/>
              </a:endParaRPr>
            </a:p>
          </p:txBody>
        </p:sp>
        <p:sp>
          <p:nvSpPr>
            <p:cNvPr id="1048" name="Rectangle 18"/>
            <p:cNvSpPr>
              <a:spLocks noChangeArrowheads="1"/>
            </p:cNvSpPr>
            <p:nvPr userDrawn="1"/>
          </p:nvSpPr>
          <p:spPr bwMode="auto">
            <a:xfrm>
              <a:off x="173" y="173"/>
              <a:ext cx="86" cy="87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</p:spPr>
          <p:txBody>
            <a:bodyPr vert="eaVert"/>
            <a:lstStyle/>
            <a:p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1049" name="Rectangle 19"/>
            <p:cNvSpPr>
              <a:spLocks noChangeArrowheads="1"/>
            </p:cNvSpPr>
            <p:nvPr userDrawn="1"/>
          </p:nvSpPr>
          <p:spPr bwMode="auto">
            <a:xfrm>
              <a:off x="83" y="86"/>
              <a:ext cx="89" cy="87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</p:spPr>
          <p:txBody>
            <a:bodyPr vert="eaVert"/>
            <a:lstStyle/>
            <a:p>
              <a:endParaRPr lang="zh-CN" altLang="en-US" sz="240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1050" name="Rectangle 20"/>
            <p:cNvSpPr>
              <a:spLocks noChangeArrowheads="1"/>
            </p:cNvSpPr>
            <p:nvPr userDrawn="1"/>
          </p:nvSpPr>
          <p:spPr bwMode="auto">
            <a:xfrm>
              <a:off x="258" y="171"/>
              <a:ext cx="87" cy="87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</p:spPr>
          <p:txBody>
            <a:bodyPr vert="eaVert"/>
            <a:lstStyle/>
            <a:p>
              <a:endParaRPr lang="zh-CN" altLang="en-US">
                <a:solidFill>
                  <a:srgbClr val="CCCCFF"/>
                </a:solidFill>
                <a:ea typeface="宋体" pitchFamily="2" charset="-122"/>
              </a:endParaRPr>
            </a:p>
          </p:txBody>
        </p:sp>
        <p:sp>
          <p:nvSpPr>
            <p:cNvPr id="1051" name="Rectangle 21"/>
            <p:cNvSpPr>
              <a:spLocks noChangeArrowheads="1"/>
            </p:cNvSpPr>
            <p:nvPr userDrawn="1"/>
          </p:nvSpPr>
          <p:spPr bwMode="auto">
            <a:xfrm>
              <a:off x="173" y="258"/>
              <a:ext cx="86" cy="86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</p:spPr>
          <p:txBody>
            <a:bodyPr vert="eaVert"/>
            <a:lstStyle/>
            <a:p>
              <a:endParaRPr lang="zh-CN" altLang="en-US">
                <a:solidFill>
                  <a:srgbClr val="CCCCFF"/>
                </a:solidFill>
                <a:ea typeface="宋体" pitchFamily="2" charset="-122"/>
              </a:endParaRPr>
            </a:p>
          </p:txBody>
        </p:sp>
      </p:grpSp>
      <p:pic>
        <p:nvPicPr>
          <p:cNvPr id="1028" name="Picture 22"/>
          <p:cNvPicPr>
            <a:picLocks noChangeAspect="1" noChangeArrowheads="1"/>
          </p:cNvPicPr>
          <p:nvPr/>
        </p:nvPicPr>
        <p:blipFill>
          <a:blip r:embed="rId16"/>
          <a:srcRect/>
          <a:stretch>
            <a:fillRect/>
          </a:stretch>
        </p:blipFill>
        <p:spPr bwMode="auto">
          <a:xfrm>
            <a:off x="7269163" y="6362700"/>
            <a:ext cx="1266825" cy="466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167" name="Rectangle 23"/>
          <p:cNvSpPr>
            <a:spLocks noGrp="1" noChangeArrowheads="1"/>
          </p:cNvSpPr>
          <p:nvPr>
            <p:ph type="title"/>
          </p:nvPr>
        </p:nvSpPr>
        <p:spPr bwMode="auto">
          <a:xfrm>
            <a:off x="468313" y="260350"/>
            <a:ext cx="8229600" cy="884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66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6168" name="Rectangle 24"/>
          <p:cNvSpPr>
            <a:spLocks noGrp="1" noChangeArrowheads="1"/>
          </p:cNvSpPr>
          <p:nvPr>
            <p:ph type="body" idx="1"/>
          </p:nvPr>
        </p:nvSpPr>
        <p:spPr bwMode="auto">
          <a:xfrm>
            <a:off x="468313" y="1557338"/>
            <a:ext cx="8137525" cy="4392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en-US" altLang="zh-CN" smtClean="0"/>
          </a:p>
          <a:p>
            <a:pPr lvl="1"/>
            <a:r>
              <a:rPr lang="zh-CN" altLang="en-US" smtClean="0"/>
              <a:t>第二级</a:t>
            </a:r>
            <a:endParaRPr lang="en-US" altLang="zh-CN" smtClean="0"/>
          </a:p>
          <a:p>
            <a:pPr lvl="2"/>
            <a:r>
              <a:rPr lang="zh-CN" altLang="en-US" smtClean="0"/>
              <a:t>第三级</a:t>
            </a:r>
            <a:endParaRPr lang="en-US" altLang="zh-CN" smtClean="0"/>
          </a:p>
          <a:p>
            <a:pPr lvl="3"/>
            <a:r>
              <a:rPr lang="zh-CN" altLang="en-US" smtClean="0"/>
              <a:t>第四级</a:t>
            </a:r>
            <a:endParaRPr lang="en-US" altLang="zh-CN" smtClean="0"/>
          </a:p>
          <a:p>
            <a:pPr lvl="4"/>
            <a:r>
              <a:rPr lang="zh-CN" altLang="en-US" smtClean="0"/>
              <a:t>第五级</a:t>
            </a:r>
          </a:p>
        </p:txBody>
      </p:sp>
      <p:grpSp>
        <p:nvGrpSpPr>
          <p:cNvPr id="1031" name="Group 25"/>
          <p:cNvGrpSpPr>
            <a:grpSpLocks/>
          </p:cNvGrpSpPr>
          <p:nvPr/>
        </p:nvGrpSpPr>
        <p:grpSpPr bwMode="auto">
          <a:xfrm rot="10800000">
            <a:off x="3781425" y="6324600"/>
            <a:ext cx="5399088" cy="71438"/>
            <a:chOff x="0" y="0"/>
            <a:chExt cx="5760" cy="344"/>
          </a:xfrm>
        </p:grpSpPr>
        <p:sp>
          <p:nvSpPr>
            <p:cNvPr id="6170" name="Rectangle 26"/>
            <p:cNvSpPr>
              <a:spLocks noChangeArrowheads="1"/>
            </p:cNvSpPr>
            <p:nvPr userDrawn="1"/>
          </p:nvSpPr>
          <p:spPr bwMode="auto">
            <a:xfrm>
              <a:off x="0" y="-8"/>
              <a:ext cx="180" cy="336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rot="10800000" wrap="none" anchor="ctr"/>
            <a:lstStyle/>
            <a:p>
              <a:pPr algn="ctr">
                <a:defRPr/>
              </a:pPr>
              <a:endParaRPr lang="zh-CN" altLang="en-US" sz="2400">
                <a:solidFill>
                  <a:srgbClr val="000000"/>
                </a:solidFill>
                <a:latin typeface="Times New Roman" charset="0"/>
                <a:ea typeface="宋体" charset="0"/>
                <a:cs typeface="宋体" charset="0"/>
              </a:endParaRPr>
            </a:p>
          </p:txBody>
        </p:sp>
        <p:sp>
          <p:nvSpPr>
            <p:cNvPr id="1035" name="Rectangle 27"/>
            <p:cNvSpPr>
              <a:spLocks noChangeArrowheads="1"/>
            </p:cNvSpPr>
            <p:nvPr userDrawn="1"/>
          </p:nvSpPr>
          <p:spPr bwMode="auto">
            <a:xfrm>
              <a:off x="260" y="85"/>
              <a:ext cx="5500" cy="173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</p:spPr>
          <p:txBody>
            <a:bodyPr rot="10800000"/>
            <a:lstStyle/>
            <a:p>
              <a:endParaRPr lang="zh-CN" altLang="en-US" sz="240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1036" name="Rectangle 28"/>
            <p:cNvSpPr>
              <a:spLocks noChangeArrowheads="1"/>
            </p:cNvSpPr>
            <p:nvPr userDrawn="1"/>
          </p:nvSpPr>
          <p:spPr bwMode="auto">
            <a:xfrm>
              <a:off x="258" y="85"/>
              <a:ext cx="87" cy="89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</p:spPr>
          <p:txBody>
            <a:bodyPr rot="10800000"/>
            <a:lstStyle/>
            <a:p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1037" name="Rectangle 29"/>
            <p:cNvSpPr>
              <a:spLocks noChangeArrowheads="1"/>
            </p:cNvSpPr>
            <p:nvPr userDrawn="1"/>
          </p:nvSpPr>
          <p:spPr bwMode="auto">
            <a:xfrm>
              <a:off x="345" y="0"/>
              <a:ext cx="88" cy="87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</p:spPr>
          <p:txBody>
            <a:bodyPr rot="10800000"/>
            <a:lstStyle/>
            <a:p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1038" name="Rectangle 30"/>
            <p:cNvSpPr>
              <a:spLocks noChangeArrowheads="1"/>
            </p:cNvSpPr>
            <p:nvPr userDrawn="1"/>
          </p:nvSpPr>
          <p:spPr bwMode="auto">
            <a:xfrm>
              <a:off x="345" y="85"/>
              <a:ext cx="88" cy="89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</p:spPr>
          <p:txBody>
            <a:bodyPr rot="10800000"/>
            <a:lstStyle/>
            <a:p>
              <a:endParaRPr lang="zh-CN" altLang="en-US">
                <a:solidFill>
                  <a:srgbClr val="CCCCFF"/>
                </a:solidFill>
                <a:ea typeface="宋体" pitchFamily="2" charset="-122"/>
              </a:endParaRPr>
            </a:p>
          </p:txBody>
        </p:sp>
        <p:sp>
          <p:nvSpPr>
            <p:cNvPr id="1039" name="Rectangle 31"/>
            <p:cNvSpPr>
              <a:spLocks noChangeArrowheads="1"/>
            </p:cNvSpPr>
            <p:nvPr userDrawn="1"/>
          </p:nvSpPr>
          <p:spPr bwMode="auto">
            <a:xfrm>
              <a:off x="173" y="173"/>
              <a:ext cx="86" cy="87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</p:spPr>
          <p:txBody>
            <a:bodyPr rot="10800000"/>
            <a:lstStyle/>
            <a:p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1040" name="Rectangle 32"/>
            <p:cNvSpPr>
              <a:spLocks noChangeArrowheads="1"/>
            </p:cNvSpPr>
            <p:nvPr userDrawn="1"/>
          </p:nvSpPr>
          <p:spPr bwMode="auto">
            <a:xfrm>
              <a:off x="83" y="86"/>
              <a:ext cx="89" cy="87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</p:spPr>
          <p:txBody>
            <a:bodyPr rot="10800000"/>
            <a:lstStyle/>
            <a:p>
              <a:endParaRPr lang="zh-CN" altLang="en-US" sz="240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1041" name="Rectangle 33"/>
            <p:cNvSpPr>
              <a:spLocks noChangeArrowheads="1"/>
            </p:cNvSpPr>
            <p:nvPr userDrawn="1"/>
          </p:nvSpPr>
          <p:spPr bwMode="auto">
            <a:xfrm>
              <a:off x="258" y="171"/>
              <a:ext cx="87" cy="87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</p:spPr>
          <p:txBody>
            <a:bodyPr rot="10800000"/>
            <a:lstStyle/>
            <a:p>
              <a:endParaRPr lang="zh-CN" altLang="en-US">
                <a:solidFill>
                  <a:srgbClr val="CCCCFF"/>
                </a:solidFill>
                <a:ea typeface="宋体" pitchFamily="2" charset="-122"/>
              </a:endParaRPr>
            </a:p>
          </p:txBody>
        </p:sp>
        <p:sp>
          <p:nvSpPr>
            <p:cNvPr id="1042" name="Rectangle 34"/>
            <p:cNvSpPr>
              <a:spLocks noChangeArrowheads="1"/>
            </p:cNvSpPr>
            <p:nvPr userDrawn="1"/>
          </p:nvSpPr>
          <p:spPr bwMode="auto">
            <a:xfrm>
              <a:off x="173" y="258"/>
              <a:ext cx="86" cy="86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rgbClr val="FFFFFF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</p:spPr>
          <p:txBody>
            <a:bodyPr rot="10800000"/>
            <a:lstStyle/>
            <a:p>
              <a:endParaRPr lang="zh-CN" altLang="en-US">
                <a:solidFill>
                  <a:srgbClr val="CCCCFF"/>
                </a:solidFill>
                <a:ea typeface="宋体" pitchFamily="2" charset="-122"/>
              </a:endParaRPr>
            </a:p>
          </p:txBody>
        </p:sp>
      </p:grpSp>
      <p:sp>
        <p:nvSpPr>
          <p:cNvPr id="6179" name="Text Box 35"/>
          <p:cNvSpPr txBox="1">
            <a:spLocks noChangeArrowheads="1"/>
          </p:cNvSpPr>
          <p:nvPr/>
        </p:nvSpPr>
        <p:spPr bwMode="auto">
          <a:xfrm>
            <a:off x="1692275" y="6375400"/>
            <a:ext cx="52562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zh-CN" altLang="en-US">
              <a:solidFill>
                <a:srgbClr val="000000"/>
              </a:solidFill>
              <a:ea typeface="楷体_GB2312" charset="0"/>
            </a:endParaRPr>
          </a:p>
        </p:txBody>
      </p:sp>
      <p:sp>
        <p:nvSpPr>
          <p:cNvPr id="6181" name="Text Box 37"/>
          <p:cNvSpPr txBox="1">
            <a:spLocks noChangeArrowheads="1"/>
          </p:cNvSpPr>
          <p:nvPr userDrawn="1"/>
        </p:nvSpPr>
        <p:spPr bwMode="auto">
          <a:xfrm>
            <a:off x="5724525" y="66675"/>
            <a:ext cx="3708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 sz="2000" b="1">
                <a:solidFill>
                  <a:srgbClr val="0000E5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《</a:t>
            </a:r>
            <a:r>
              <a:rPr lang="zh-CN" altLang="en-US" sz="2000" b="1">
                <a:solidFill>
                  <a:srgbClr val="0000E5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数字电子技术基础</a:t>
            </a:r>
            <a:r>
              <a:rPr lang="en-US" altLang="zh-CN" sz="2000" b="1">
                <a:solidFill>
                  <a:srgbClr val="0000E5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》</a:t>
            </a:r>
            <a:r>
              <a:rPr lang="zh-CN" altLang="en-US" sz="2000" b="1">
                <a:solidFill>
                  <a:srgbClr val="0000E5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第六版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  <p:sldLayoutId id="2147483687" r:id="rId14"/>
  </p:sldLayoutIdLst>
  <p:txStyles>
    <p:titleStyle>
      <a:lvl1pPr algn="l" rtl="0" fontAlgn="base">
        <a:spcBef>
          <a:spcPct val="0"/>
        </a:spcBef>
        <a:spcAft>
          <a:spcPct val="0"/>
        </a:spcAft>
        <a:defRPr kumimoji="1" sz="2800" b="1">
          <a:solidFill>
            <a:srgbClr val="000000"/>
          </a:solidFill>
          <a:effectLst>
            <a:outerShdw blurRad="38100" dist="38100" dir="2700000" algn="tl">
              <a:srgbClr val="DDDDDD"/>
            </a:outerShdw>
          </a:effectLst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kumimoji="1" sz="2800" b="1">
          <a:solidFill>
            <a:srgbClr val="000000"/>
          </a:solidFill>
          <a:effectLst>
            <a:outerShdw blurRad="38100" dist="38100" dir="2700000" algn="tl">
              <a:srgbClr val="DDDDDD"/>
            </a:outerShdw>
          </a:effectLst>
          <a:latin typeface="Times New Roman" charset="0"/>
          <a:ea typeface="楷体_GB2312" charset="0"/>
          <a:cs typeface="楷体_GB2312" charset="0"/>
        </a:defRPr>
      </a:lvl2pPr>
      <a:lvl3pPr algn="l" rtl="0" fontAlgn="base">
        <a:spcBef>
          <a:spcPct val="0"/>
        </a:spcBef>
        <a:spcAft>
          <a:spcPct val="0"/>
        </a:spcAft>
        <a:defRPr kumimoji="1" sz="2800" b="1">
          <a:solidFill>
            <a:srgbClr val="000000"/>
          </a:solidFill>
          <a:effectLst>
            <a:outerShdw blurRad="38100" dist="38100" dir="2700000" algn="tl">
              <a:srgbClr val="DDDDDD"/>
            </a:outerShdw>
          </a:effectLst>
          <a:latin typeface="Times New Roman" charset="0"/>
          <a:ea typeface="楷体_GB2312" charset="0"/>
          <a:cs typeface="楷体_GB2312" charset="0"/>
        </a:defRPr>
      </a:lvl3pPr>
      <a:lvl4pPr algn="l" rtl="0" fontAlgn="base">
        <a:spcBef>
          <a:spcPct val="0"/>
        </a:spcBef>
        <a:spcAft>
          <a:spcPct val="0"/>
        </a:spcAft>
        <a:defRPr kumimoji="1" sz="2800" b="1">
          <a:solidFill>
            <a:srgbClr val="000000"/>
          </a:solidFill>
          <a:effectLst>
            <a:outerShdw blurRad="38100" dist="38100" dir="2700000" algn="tl">
              <a:srgbClr val="DDDDDD"/>
            </a:outerShdw>
          </a:effectLst>
          <a:latin typeface="Times New Roman" charset="0"/>
          <a:ea typeface="楷体_GB2312" charset="0"/>
          <a:cs typeface="楷体_GB2312" charset="0"/>
        </a:defRPr>
      </a:lvl4pPr>
      <a:lvl5pPr algn="l" rtl="0" fontAlgn="base">
        <a:spcBef>
          <a:spcPct val="0"/>
        </a:spcBef>
        <a:spcAft>
          <a:spcPct val="0"/>
        </a:spcAft>
        <a:defRPr kumimoji="1" sz="2800" b="1">
          <a:solidFill>
            <a:srgbClr val="000000"/>
          </a:solidFill>
          <a:effectLst>
            <a:outerShdw blurRad="38100" dist="38100" dir="2700000" algn="tl">
              <a:srgbClr val="DDDDDD"/>
            </a:outerShdw>
          </a:effectLst>
          <a:latin typeface="Times New Roman" charset="0"/>
          <a:ea typeface="楷体_GB2312" charset="0"/>
          <a:cs typeface="楷体_GB2312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rgbClr val="000000"/>
          </a:solidFill>
          <a:effectLst>
            <a:outerShdw blurRad="38100" dist="38100" dir="2700000" algn="tl">
              <a:srgbClr val="DDDDDD"/>
            </a:outerShdw>
          </a:effectLst>
          <a:latin typeface="Times New Roman" charset="0"/>
          <a:ea typeface="楷体_GB2312" charset="0"/>
          <a:cs typeface="楷体_GB2312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rgbClr val="000000"/>
          </a:solidFill>
          <a:effectLst>
            <a:outerShdw blurRad="38100" dist="38100" dir="2700000" algn="tl">
              <a:srgbClr val="DDDDDD"/>
            </a:outerShdw>
          </a:effectLst>
          <a:latin typeface="Times New Roman" charset="0"/>
          <a:ea typeface="楷体_GB2312" charset="0"/>
          <a:cs typeface="楷体_GB2312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rgbClr val="000000"/>
          </a:solidFill>
          <a:effectLst>
            <a:outerShdw blurRad="38100" dist="38100" dir="2700000" algn="tl">
              <a:srgbClr val="DDDDDD"/>
            </a:outerShdw>
          </a:effectLst>
          <a:latin typeface="Times New Roman" charset="0"/>
          <a:ea typeface="楷体_GB2312" charset="0"/>
          <a:cs typeface="楷体_GB2312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rgbClr val="000000"/>
          </a:solidFill>
          <a:effectLst>
            <a:outerShdw blurRad="38100" dist="38100" dir="2700000" algn="tl">
              <a:srgbClr val="DDDDDD"/>
            </a:outerShdw>
          </a:effectLst>
          <a:latin typeface="Times New Roman" charset="0"/>
          <a:ea typeface="楷体_GB2312" charset="0"/>
          <a:cs typeface="楷体_GB2312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kumimoji="1" sz="2400" b="1">
          <a:solidFill>
            <a:srgbClr val="000000"/>
          </a:solidFill>
          <a:effectLst>
            <a:outerShdw blurRad="38100" dist="38100" dir="2700000" algn="tl">
              <a:srgbClr val="DDDDDD"/>
            </a:outerShdw>
          </a:effectLst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kumimoji="1" sz="2000" b="1">
          <a:solidFill>
            <a:srgbClr val="000000"/>
          </a:solidFill>
          <a:effectLst>
            <a:outerShdw blurRad="38100" dist="38100" dir="2700000" algn="tl">
              <a:srgbClr val="DDDDDD"/>
            </a:outerShdw>
          </a:effectLst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kumimoji="1" b="1">
          <a:solidFill>
            <a:srgbClr val="000000"/>
          </a:solidFill>
          <a:effectLst>
            <a:outerShdw blurRad="38100" dist="38100" dir="2700000" algn="tl">
              <a:srgbClr val="DDDDDD"/>
            </a:outerShdw>
          </a:effectLst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kumimoji="1" sz="1600" b="1">
          <a:solidFill>
            <a:srgbClr val="000000"/>
          </a:solidFill>
          <a:effectLst>
            <a:outerShdw blurRad="38100" dist="38100" dir="2700000" algn="tl">
              <a:srgbClr val="DDDDDD"/>
            </a:outerShdw>
          </a:effectLst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kumimoji="1" sz="1600" b="1">
          <a:solidFill>
            <a:srgbClr val="000000"/>
          </a:solidFill>
          <a:effectLst>
            <a:outerShdw blurRad="38100" dist="38100" dir="2700000" algn="tl">
              <a:srgbClr val="DDDDDD"/>
            </a:outerShdw>
          </a:effectLst>
          <a:latin typeface="+mn-lt"/>
          <a:ea typeface="+mn-ea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000000"/>
          </a:solidFill>
          <a:effectLst>
            <a:outerShdw blurRad="38100" dist="38100" dir="2700000" algn="tl">
              <a:srgbClr val="DDDDDD"/>
            </a:outerShdw>
          </a:effectLst>
          <a:latin typeface="+mn-lt"/>
          <a:ea typeface="+mn-ea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000000"/>
          </a:solidFill>
          <a:effectLst>
            <a:outerShdw blurRad="38100" dist="38100" dir="2700000" algn="tl">
              <a:srgbClr val="DDDDDD"/>
            </a:outerShdw>
          </a:effectLst>
          <a:latin typeface="+mn-lt"/>
          <a:ea typeface="+mn-ea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000000"/>
          </a:solidFill>
          <a:effectLst>
            <a:outerShdw blurRad="38100" dist="38100" dir="2700000" algn="tl">
              <a:srgbClr val="DDDDDD"/>
            </a:outerShdw>
          </a:effectLst>
          <a:latin typeface="+mn-lt"/>
          <a:ea typeface="+mn-ea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000000"/>
          </a:solidFill>
          <a:effectLst>
            <a:outerShdw blurRad="38100" dist="38100" dir="2700000" algn="tl">
              <a:srgbClr val="DDDDDD"/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oleObject" Target="../embeddings/oleObject1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14.bin"/><Relationship Id="rId5" Type="http://schemas.openxmlformats.org/officeDocument/2006/relationships/oleObject" Target="../embeddings/oleObject13.bin"/><Relationship Id="rId4" Type="http://schemas.openxmlformats.org/officeDocument/2006/relationships/oleObject" Target="../embeddings/oleObject12.bin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26.png"/><Relationship Id="rId5" Type="http://schemas.openxmlformats.org/officeDocument/2006/relationships/oleObject" Target="../embeddings/oleObject18.bin"/><Relationship Id="rId4" Type="http://schemas.openxmlformats.org/officeDocument/2006/relationships/oleObject" Target="../embeddings/oleObject17.bin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29.png"/><Relationship Id="rId4" Type="http://schemas.openxmlformats.org/officeDocument/2006/relationships/oleObject" Target="../embeddings/oleObject20.bin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4" Type="http://schemas.openxmlformats.org/officeDocument/2006/relationships/oleObject" Target="../embeddings/oleObject21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4" Type="http://schemas.openxmlformats.org/officeDocument/2006/relationships/oleObject" Target="../embeddings/oleObject22.bin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oleObject" Target="../embeddings/oleObject24.bin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0.bin"/><Relationship Id="rId3" Type="http://schemas.openxmlformats.org/officeDocument/2006/relationships/image" Target="../media/image47.png"/><Relationship Id="rId7" Type="http://schemas.openxmlformats.org/officeDocument/2006/relationships/oleObject" Target="../embeddings/oleObject2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6" Type="http://schemas.openxmlformats.org/officeDocument/2006/relationships/oleObject" Target="../embeddings/oleObject28.bin"/><Relationship Id="rId11" Type="http://schemas.openxmlformats.org/officeDocument/2006/relationships/image" Target="../media/image48.png"/><Relationship Id="rId5" Type="http://schemas.openxmlformats.org/officeDocument/2006/relationships/oleObject" Target="../embeddings/oleObject27.bin"/><Relationship Id="rId10" Type="http://schemas.openxmlformats.org/officeDocument/2006/relationships/oleObject" Target="../embeddings/oleObject32.bin"/><Relationship Id="rId4" Type="http://schemas.openxmlformats.org/officeDocument/2006/relationships/oleObject" Target="../embeddings/oleObject26.bin"/><Relationship Id="rId9" Type="http://schemas.openxmlformats.org/officeDocument/2006/relationships/oleObject" Target="../embeddings/oleObject31.bin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4" Type="http://schemas.openxmlformats.org/officeDocument/2006/relationships/oleObject" Target="../embeddings/oleObject33.bin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4" Type="http://schemas.openxmlformats.org/officeDocument/2006/relationships/oleObject" Target="../embeddings/oleObject34.bin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5" Type="http://schemas.openxmlformats.org/officeDocument/2006/relationships/image" Target="../media/image56.png"/><Relationship Id="rId4" Type="http://schemas.openxmlformats.org/officeDocument/2006/relationships/oleObject" Target="../embeddings/oleObject35.bin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4" Type="http://schemas.openxmlformats.org/officeDocument/2006/relationships/image" Target="../media/image5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wmf"/><Relationship Id="rId2" Type="http://schemas.openxmlformats.org/officeDocument/2006/relationships/image" Target="../media/image59.w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5" Type="http://schemas.openxmlformats.org/officeDocument/2006/relationships/image" Target="../media/image63.png"/><Relationship Id="rId4" Type="http://schemas.openxmlformats.org/officeDocument/2006/relationships/oleObject" Target="../embeddings/oleObject38.bin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.vml"/><Relationship Id="rId5" Type="http://schemas.openxmlformats.org/officeDocument/2006/relationships/oleObject" Target="../embeddings/oleObject40.bin"/><Relationship Id="rId4" Type="http://schemas.openxmlformats.org/officeDocument/2006/relationships/oleObject" Target="../embeddings/oleObject39.bin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7" Type="http://schemas.openxmlformats.org/officeDocument/2006/relationships/oleObject" Target="../embeddings/oleObject4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9.vml"/><Relationship Id="rId6" Type="http://schemas.openxmlformats.org/officeDocument/2006/relationships/oleObject" Target="../embeddings/oleObject43.bin"/><Relationship Id="rId5" Type="http://schemas.openxmlformats.org/officeDocument/2006/relationships/oleObject" Target="../embeddings/oleObject42.bin"/><Relationship Id="rId4" Type="http://schemas.openxmlformats.org/officeDocument/2006/relationships/oleObject" Target="../embeddings/oleObject41.bin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0.v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7" Type="http://schemas.openxmlformats.org/officeDocument/2006/relationships/oleObject" Target="../embeddings/oleObject4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1.vml"/><Relationship Id="rId6" Type="http://schemas.openxmlformats.org/officeDocument/2006/relationships/oleObject" Target="../embeddings/oleObject48.bin"/><Relationship Id="rId5" Type="http://schemas.openxmlformats.org/officeDocument/2006/relationships/oleObject" Target="../embeddings/oleObject47.bin"/><Relationship Id="rId4" Type="http://schemas.openxmlformats.org/officeDocument/2006/relationships/oleObject" Target="../embeddings/oleObject46.bin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2.vml"/><Relationship Id="rId4" Type="http://schemas.openxmlformats.org/officeDocument/2006/relationships/oleObject" Target="../embeddings/oleObject50.bin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3.vml"/><Relationship Id="rId5" Type="http://schemas.openxmlformats.org/officeDocument/2006/relationships/oleObject" Target="../embeddings/oleObject52.bin"/><Relationship Id="rId4" Type="http://schemas.openxmlformats.org/officeDocument/2006/relationships/oleObject" Target="../embeddings/oleObject51.bin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4.vml"/><Relationship Id="rId5" Type="http://schemas.openxmlformats.org/officeDocument/2006/relationships/image" Target="../media/image96.wmf"/><Relationship Id="rId4" Type="http://schemas.openxmlformats.org/officeDocument/2006/relationships/oleObject" Target="../embeddings/oleObject54.bin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5.vml"/><Relationship Id="rId6" Type="http://schemas.openxmlformats.org/officeDocument/2006/relationships/image" Target="../media/image98.png"/><Relationship Id="rId5" Type="http://schemas.openxmlformats.org/officeDocument/2006/relationships/image" Target="../media/image96.wmf"/><Relationship Id="rId4" Type="http://schemas.openxmlformats.org/officeDocument/2006/relationships/oleObject" Target="../embeddings/oleObject55.bin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6.vml"/><Relationship Id="rId5" Type="http://schemas.openxmlformats.org/officeDocument/2006/relationships/image" Target="../media/image97.png"/><Relationship Id="rId4" Type="http://schemas.openxmlformats.org/officeDocument/2006/relationships/oleObject" Target="../embeddings/oleObject56.bin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3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7.v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oleObject" Target="../embeddings/oleObject3.bin"/><Relationship Id="rId4" Type="http://schemas.openxmlformats.org/officeDocument/2006/relationships/oleObject" Target="../embeddings/oleObject2.bin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8.v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2.bin"/><Relationship Id="rId3" Type="http://schemas.openxmlformats.org/officeDocument/2006/relationships/image" Target="../media/image125.png"/><Relationship Id="rId7" Type="http://schemas.openxmlformats.org/officeDocument/2006/relationships/oleObject" Target="../embeddings/oleObject6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9.vml"/><Relationship Id="rId6" Type="http://schemas.openxmlformats.org/officeDocument/2006/relationships/oleObject" Target="../embeddings/oleObject60.bin"/><Relationship Id="rId5" Type="http://schemas.openxmlformats.org/officeDocument/2006/relationships/oleObject" Target="../embeddings/oleObject59.bin"/><Relationship Id="rId10" Type="http://schemas.openxmlformats.org/officeDocument/2006/relationships/image" Target="../media/image119.png"/><Relationship Id="rId4" Type="http://schemas.openxmlformats.org/officeDocument/2006/relationships/image" Target="../media/image126.png"/><Relationship Id="rId9" Type="http://schemas.openxmlformats.org/officeDocument/2006/relationships/oleObject" Target="../embeddings/oleObject63.bin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9.bin"/><Relationship Id="rId3" Type="http://schemas.openxmlformats.org/officeDocument/2006/relationships/oleObject" Target="../embeddings/oleObject64.bin"/><Relationship Id="rId7" Type="http://schemas.openxmlformats.org/officeDocument/2006/relationships/oleObject" Target="../embeddings/oleObject6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0.vml"/><Relationship Id="rId6" Type="http://schemas.openxmlformats.org/officeDocument/2006/relationships/oleObject" Target="../embeddings/oleObject67.bin"/><Relationship Id="rId5" Type="http://schemas.openxmlformats.org/officeDocument/2006/relationships/oleObject" Target="../embeddings/oleObject66.bin"/><Relationship Id="rId4" Type="http://schemas.openxmlformats.org/officeDocument/2006/relationships/oleObject" Target="../embeddings/oleObject65.bin"/><Relationship Id="rId9" Type="http://schemas.openxmlformats.org/officeDocument/2006/relationships/image" Target="../media/image13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1.vml"/><Relationship Id="rId4" Type="http://schemas.openxmlformats.org/officeDocument/2006/relationships/oleObject" Target="../embeddings/oleObject70.bin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7.bin"/><Relationship Id="rId5" Type="http://schemas.openxmlformats.org/officeDocument/2006/relationships/oleObject" Target="../embeddings/oleObject6.bin"/><Relationship Id="rId4" Type="http://schemas.openxmlformats.org/officeDocument/2006/relationships/oleObject" Target="../embeddings/oleObject5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11.bin"/><Relationship Id="rId5" Type="http://schemas.openxmlformats.org/officeDocument/2006/relationships/oleObject" Target="../embeddings/oleObject10.bin"/><Relationship Id="rId4" Type="http://schemas.openxmlformats.org/officeDocument/2006/relationships/oleObject" Target="../embeddings/oleObject9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747" name="Rectangle 3"/>
          <p:cNvSpPr>
            <a:spLocks noGrp="1" noChangeArrowheads="1"/>
          </p:cNvSpPr>
          <p:nvPr>
            <p:ph type="ctrTitle"/>
          </p:nvPr>
        </p:nvSpPr>
        <p:spPr>
          <a:xfrm>
            <a:off x="0" y="908050"/>
            <a:ext cx="8675688" cy="2376488"/>
          </a:xfrm>
        </p:spPr>
        <p:txBody>
          <a:bodyPr/>
          <a:lstStyle/>
          <a:p>
            <a:pPr algn="ctr">
              <a:lnSpc>
                <a:spcPct val="85000"/>
              </a:lnSpc>
            </a:pPr>
            <a:r>
              <a:rPr kumimoji="0" lang="en-US" altLang="zh-CN" sz="3200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</a:rPr>
              <a:t>《</a:t>
            </a:r>
            <a:r>
              <a:rPr kumimoji="0" lang="zh-CN" altLang="en-US" sz="3200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</a:rPr>
              <a:t>数字电子技术基础</a:t>
            </a:r>
            <a:r>
              <a:rPr kumimoji="0" lang="en-US" altLang="zh-CN" sz="3200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</a:rPr>
              <a:t>》</a:t>
            </a:r>
            <a:r>
              <a:rPr kumimoji="0" lang="zh-CN" altLang="en-US" sz="2400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</a:rPr>
              <a:t>（第六版）</a:t>
            </a:r>
            <a:r>
              <a:rPr kumimoji="0" lang="zh-CN" altLang="en-US" sz="3200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</a:rPr>
              <a:t>教学课件</a:t>
            </a:r>
            <a:r>
              <a:rPr kumimoji="0" lang="en-US" altLang="zh-CN" sz="3200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</a:rPr>
              <a:t/>
            </a:r>
            <a:br>
              <a:rPr kumimoji="0" lang="en-US" altLang="zh-CN" sz="3200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</a:rPr>
            </a:br>
            <a:r>
              <a:rPr kumimoji="0" lang="en-US" altLang="zh-CN" sz="3200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</a:rPr>
              <a:t/>
            </a:r>
            <a:br>
              <a:rPr kumimoji="0" lang="en-US" altLang="zh-CN" sz="3200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</a:rPr>
            </a:br>
            <a:r>
              <a:rPr kumimoji="0" lang="zh-CN" altLang="en-US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</a:rPr>
              <a:t>清华大学</a:t>
            </a:r>
            <a:r>
              <a:rPr kumimoji="0" lang="en-US" altLang="zh-CN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</a:rPr>
              <a:t>  </a:t>
            </a:r>
            <a:r>
              <a:rPr kumimoji="0" lang="zh-CN" altLang="en-US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</a:rPr>
              <a:t>电子学教学组</a:t>
            </a:r>
            <a:r>
              <a:rPr kumimoji="0" lang="en-US" altLang="zh-CN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</a:rPr>
              <a:t/>
            </a:r>
            <a:br>
              <a:rPr kumimoji="0" lang="en-US" altLang="zh-CN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</a:rPr>
            </a:br>
            <a:endParaRPr kumimoji="0" lang="zh-CN" altLang="en-US" smtClean="0"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Comic Sans MS" pitchFamily="66" charset="0"/>
            </a:endParaRPr>
          </a:p>
        </p:txBody>
      </p:sp>
      <p:sp>
        <p:nvSpPr>
          <p:cNvPr id="287748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763713" y="3716338"/>
            <a:ext cx="5976937" cy="2016125"/>
          </a:xfrm>
        </p:spPr>
        <p:txBody>
          <a:bodyPr/>
          <a:lstStyle/>
          <a:p>
            <a:pPr algn="l">
              <a:lnSpc>
                <a:spcPct val="80000"/>
              </a:lnSpc>
              <a:spcBef>
                <a:spcPct val="0"/>
              </a:spcBef>
            </a:pPr>
            <a:r>
              <a:rPr kumimoji="0" lang="zh-CN" altLang="en-US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</a:rPr>
              <a:t>联系地址：清华大学</a:t>
            </a:r>
            <a:r>
              <a:rPr kumimoji="0" lang="en-US" altLang="zh-CN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</a:rPr>
              <a:t>  </a:t>
            </a:r>
            <a:r>
              <a:rPr kumimoji="0" lang="zh-CN" altLang="en-US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</a:rPr>
              <a:t>自动化系</a:t>
            </a:r>
            <a:endParaRPr kumimoji="0" lang="en-US" altLang="zh-CN" smtClean="0"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Comic Sans MS" pitchFamily="66" charset="0"/>
            </a:endParaRPr>
          </a:p>
          <a:p>
            <a:pPr algn="l">
              <a:lnSpc>
                <a:spcPct val="80000"/>
              </a:lnSpc>
              <a:spcBef>
                <a:spcPct val="0"/>
              </a:spcBef>
            </a:pPr>
            <a:r>
              <a:rPr kumimoji="0" lang="zh-CN" altLang="en-US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</a:rPr>
              <a:t>邮政编码：</a:t>
            </a:r>
            <a:r>
              <a:rPr kumimoji="0" lang="en-US" altLang="zh-CN" sz="2000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</a:rPr>
              <a:t>100084</a:t>
            </a:r>
            <a:endParaRPr kumimoji="0" lang="en-US" altLang="zh-CN" smtClean="0"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Comic Sans MS" pitchFamily="66" charset="0"/>
            </a:endParaRPr>
          </a:p>
          <a:p>
            <a:pPr algn="l">
              <a:lnSpc>
                <a:spcPct val="80000"/>
              </a:lnSpc>
              <a:spcBef>
                <a:spcPct val="0"/>
              </a:spcBef>
            </a:pPr>
            <a:endParaRPr kumimoji="0" lang="en-US" altLang="zh-CN" smtClean="0"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Comic Sans MS" pitchFamily="66" charset="0"/>
            </a:endParaRPr>
          </a:p>
          <a:p>
            <a:pPr algn="l">
              <a:lnSpc>
                <a:spcPct val="80000"/>
              </a:lnSpc>
              <a:spcBef>
                <a:spcPct val="0"/>
              </a:spcBef>
            </a:pPr>
            <a:r>
              <a:rPr kumimoji="0" lang="zh-CN" altLang="en-US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</a:rPr>
              <a:t>电子信箱：</a:t>
            </a:r>
            <a:r>
              <a:rPr kumimoji="0" lang="en-US" altLang="zh-CN" sz="2000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</a:rPr>
              <a:t>wang_hong@tsinghua.edu.cn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70" name="Rectangle 2"/>
          <p:cNvSpPr>
            <a:spLocks noGrp="1" noChangeArrowheads="1"/>
          </p:cNvSpPr>
          <p:nvPr>
            <p:ph type="title"/>
          </p:nvPr>
        </p:nvSpPr>
        <p:spPr>
          <a:xfrm>
            <a:off x="395288" y="333375"/>
            <a:ext cx="8229600" cy="884238"/>
          </a:xfrm>
        </p:spPr>
        <p:txBody>
          <a:bodyPr/>
          <a:lstStyle/>
          <a:p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二、状态转换图</a:t>
            </a:r>
          </a:p>
        </p:txBody>
      </p:sp>
      <p:pic>
        <p:nvPicPr>
          <p:cNvPr id="339971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611188" y="2060575"/>
            <a:ext cx="7200900" cy="2263775"/>
          </a:xfr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399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399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3399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399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399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4" dur="1000"/>
                                        <p:tgtEl>
                                          <p:spTgt spid="3399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997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0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三、状态机流程图（</a:t>
            </a:r>
            <a:r>
              <a:rPr lang="en-US" altLang="zh-CN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State Machine Chart</a:t>
            </a:r>
            <a:r>
              <a:rPr lang="zh-CN" altLang="en-US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）</a:t>
            </a:r>
          </a:p>
        </p:txBody>
      </p:sp>
      <p:sp>
        <p:nvSpPr>
          <p:cNvPr id="473091" name="Rectangle 3"/>
          <p:cNvSpPr>
            <a:spLocks noGrp="1" noChangeArrowheads="1"/>
          </p:cNvSpPr>
          <p:nvPr>
            <p:ph idx="1"/>
          </p:nvPr>
        </p:nvSpPr>
        <p:spPr>
          <a:xfrm>
            <a:off x="468313" y="1700213"/>
            <a:ext cx="8064500" cy="4648200"/>
          </a:xfrm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1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四、时序图</a:t>
            </a:r>
          </a:p>
        </p:txBody>
      </p:sp>
      <p:pic>
        <p:nvPicPr>
          <p:cNvPr id="474116" name="Picture 4" descr="6-2-8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51050" y="1422400"/>
            <a:ext cx="5761038" cy="4895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74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74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474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5" name="Picture 9" descr="6-2-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76375" y="404813"/>
            <a:ext cx="5976938" cy="217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409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例：</a:t>
            </a:r>
          </a:p>
        </p:txBody>
      </p:sp>
      <p:graphicFrame>
        <p:nvGraphicFramePr>
          <p:cNvPr id="340996" name="Object 4"/>
          <p:cNvGraphicFramePr>
            <a:graphicFrameLocks noChangeAspect="1"/>
          </p:cNvGraphicFramePr>
          <p:nvPr/>
        </p:nvGraphicFramePr>
        <p:xfrm>
          <a:off x="123825" y="3201988"/>
          <a:ext cx="3800475" cy="911225"/>
        </p:xfrm>
        <a:graphic>
          <a:graphicData uri="http://schemas.openxmlformats.org/presentationml/2006/ole">
            <p:oleObj spid="_x0000_s16387" name="公式" r:id="rId4" imgW="2019300" imgH="482600" progId="Equation.3">
              <p:embed/>
            </p:oleObj>
          </a:graphicData>
        </a:graphic>
      </p:graphicFrame>
      <p:graphicFrame>
        <p:nvGraphicFramePr>
          <p:cNvPr id="16388" name="Object 5"/>
          <p:cNvGraphicFramePr>
            <a:graphicFrameLocks noChangeAspect="1"/>
          </p:cNvGraphicFramePr>
          <p:nvPr/>
        </p:nvGraphicFramePr>
        <p:xfrm>
          <a:off x="4514850" y="3321050"/>
          <a:ext cx="114300" cy="215900"/>
        </p:xfrm>
        <a:graphic>
          <a:graphicData uri="http://schemas.openxmlformats.org/presentationml/2006/ole">
            <p:oleObj spid="_x0000_s16388" name="公式" r:id="rId5" imgW="114151" imgH="215619" progId="Equation.3">
              <p:embed/>
            </p:oleObj>
          </a:graphicData>
        </a:graphic>
      </p:graphicFrame>
      <p:graphicFrame>
        <p:nvGraphicFramePr>
          <p:cNvPr id="340998" name="Object 6"/>
          <p:cNvGraphicFramePr>
            <a:graphicFrameLocks noChangeAspect="1"/>
          </p:cNvGraphicFramePr>
          <p:nvPr/>
        </p:nvGraphicFramePr>
        <p:xfrm>
          <a:off x="131763" y="4271963"/>
          <a:ext cx="3576637" cy="869950"/>
        </p:xfrm>
        <a:graphic>
          <a:graphicData uri="http://schemas.openxmlformats.org/presentationml/2006/ole">
            <p:oleObj spid="_x0000_s16389" name="公式" r:id="rId6" imgW="2108200" imgH="482600" progId="Equation.3">
              <p:embed/>
            </p:oleObj>
          </a:graphicData>
        </a:graphic>
      </p:graphicFrame>
      <p:graphicFrame>
        <p:nvGraphicFramePr>
          <p:cNvPr id="340999" name="Object 7"/>
          <p:cNvGraphicFramePr>
            <a:graphicFrameLocks noChangeAspect="1"/>
          </p:cNvGraphicFramePr>
          <p:nvPr/>
        </p:nvGraphicFramePr>
        <p:xfrm>
          <a:off x="179388" y="5373688"/>
          <a:ext cx="5240337" cy="849312"/>
        </p:xfrm>
        <a:graphic>
          <a:graphicData uri="http://schemas.openxmlformats.org/presentationml/2006/ole">
            <p:oleObj spid="_x0000_s16390" name="公式" r:id="rId7" imgW="2819400" imgH="457200" progId="Equation.3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409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409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3409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409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409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6" dur="1000"/>
                                        <p:tgtEl>
                                          <p:spTgt spid="3409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409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409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3" dur="1000"/>
                                        <p:tgtEl>
                                          <p:spTgt spid="3409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066" name="Rectangle 2"/>
          <p:cNvSpPr>
            <a:spLocks noGrp="1" noChangeArrowheads="1"/>
          </p:cNvSpPr>
          <p:nvPr>
            <p:ph idx="1"/>
          </p:nvPr>
        </p:nvSpPr>
        <p:spPr>
          <a:xfrm>
            <a:off x="427038" y="765175"/>
            <a:ext cx="8137525" cy="5440363"/>
          </a:xfrm>
        </p:spPr>
        <p:txBody>
          <a:bodyPr/>
          <a:lstStyle/>
          <a:p>
            <a:pPr>
              <a:buFontTx/>
              <a:buNone/>
            </a:pPr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（</a:t>
            </a:r>
            <a:r>
              <a:rPr lang="en-US" altLang="zh-CN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4</a:t>
            </a:r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）列状态转换表：</a:t>
            </a:r>
            <a:endParaRPr lang="en-US" altLang="zh-CN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buFontTx/>
              <a:buNone/>
            </a:pPr>
            <a:endParaRPr lang="en-US" altLang="zh-CN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buFontTx/>
              <a:buNone/>
            </a:pPr>
            <a:endParaRPr lang="en-US" altLang="zh-CN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buFontTx/>
              <a:buNone/>
            </a:pPr>
            <a:endParaRPr lang="en-US" altLang="zh-CN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buFontTx/>
              <a:buNone/>
            </a:pPr>
            <a:endParaRPr lang="en-US" altLang="zh-CN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buFontTx/>
              <a:buNone/>
            </a:pPr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（</a:t>
            </a:r>
            <a:r>
              <a:rPr lang="en-US" altLang="zh-CN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5</a:t>
            </a:r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）状态转换图</a:t>
            </a:r>
          </a:p>
        </p:txBody>
      </p:sp>
      <p:graphicFrame>
        <p:nvGraphicFramePr>
          <p:cNvPr id="344147" name="Group 83"/>
          <p:cNvGraphicFramePr>
            <a:graphicFrameLocks noGrp="1"/>
          </p:cNvGraphicFramePr>
          <p:nvPr/>
        </p:nvGraphicFramePr>
        <p:xfrm>
          <a:off x="827088" y="1412875"/>
          <a:ext cx="4321175" cy="1511300"/>
        </p:xfrm>
        <a:graphic>
          <a:graphicData uri="http://schemas.openxmlformats.org/drawingml/2006/table">
            <a:tbl>
              <a:tblPr/>
              <a:tblGrid>
                <a:gridCol w="985837"/>
                <a:gridCol w="835025"/>
                <a:gridCol w="831850"/>
                <a:gridCol w="836613"/>
                <a:gridCol w="831850"/>
              </a:tblGrid>
              <a:tr h="4730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01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11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651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01/0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10/0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11/0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00/1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730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11/1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00/0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01/0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10/0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344101" name="Line 37"/>
          <p:cNvSpPr>
            <a:spLocks noChangeShapeType="1"/>
          </p:cNvSpPr>
          <p:nvPr/>
        </p:nvSpPr>
        <p:spPr bwMode="auto">
          <a:xfrm>
            <a:off x="1116013" y="1412875"/>
            <a:ext cx="604837" cy="4746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zh-CN" altLang="en-US">
              <a:ea typeface="楷体_GB2312" charset="0"/>
            </a:endParaRPr>
          </a:p>
        </p:txBody>
      </p:sp>
      <p:sp>
        <p:nvSpPr>
          <p:cNvPr id="344102" name="Line 38"/>
          <p:cNvSpPr>
            <a:spLocks noChangeShapeType="1"/>
          </p:cNvSpPr>
          <p:nvPr/>
        </p:nvSpPr>
        <p:spPr bwMode="auto">
          <a:xfrm>
            <a:off x="827088" y="1628775"/>
            <a:ext cx="865187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zh-CN" altLang="en-US">
              <a:ea typeface="楷体_GB2312" charset="0"/>
            </a:endParaRPr>
          </a:p>
        </p:txBody>
      </p:sp>
      <p:graphicFrame>
        <p:nvGraphicFramePr>
          <p:cNvPr id="344103" name="Object 39"/>
          <p:cNvGraphicFramePr>
            <a:graphicFrameLocks noChangeAspect="1"/>
          </p:cNvGraphicFramePr>
          <p:nvPr/>
        </p:nvGraphicFramePr>
        <p:xfrm>
          <a:off x="827088" y="1700213"/>
          <a:ext cx="165100" cy="165100"/>
        </p:xfrm>
        <a:graphic>
          <a:graphicData uri="http://schemas.openxmlformats.org/presentationml/2006/ole">
            <p:oleObj spid="_x0000_s17436" name="公式" r:id="rId3" imgW="164885" imgH="164885" progId="Equation.3">
              <p:embed/>
            </p:oleObj>
          </a:graphicData>
        </a:graphic>
      </p:graphicFrame>
      <p:graphicFrame>
        <p:nvGraphicFramePr>
          <p:cNvPr id="344104" name="Object 40"/>
          <p:cNvGraphicFramePr>
            <a:graphicFrameLocks noChangeAspect="1"/>
          </p:cNvGraphicFramePr>
          <p:nvPr/>
        </p:nvGraphicFramePr>
        <p:xfrm>
          <a:off x="468313" y="1484313"/>
          <a:ext cx="744537" cy="223837"/>
        </p:xfrm>
        <a:graphic>
          <a:graphicData uri="http://schemas.openxmlformats.org/presentationml/2006/ole">
            <p:oleObj spid="_x0000_s17437" name="公式" r:id="rId4" imgW="761669" imgH="228501" progId="Equation.3">
              <p:embed/>
            </p:oleObj>
          </a:graphicData>
        </a:graphic>
      </p:graphicFrame>
      <p:graphicFrame>
        <p:nvGraphicFramePr>
          <p:cNvPr id="344105" name="Object 41"/>
          <p:cNvGraphicFramePr>
            <a:graphicFrameLocks noChangeAspect="1"/>
          </p:cNvGraphicFramePr>
          <p:nvPr/>
        </p:nvGraphicFramePr>
        <p:xfrm>
          <a:off x="1409700" y="1412875"/>
          <a:ext cx="368300" cy="228600"/>
        </p:xfrm>
        <a:graphic>
          <a:graphicData uri="http://schemas.openxmlformats.org/presentationml/2006/ole">
            <p:oleObj spid="_x0000_s17438" name="公式" r:id="rId5" imgW="368300" imgH="228600" progId="Equation.3">
              <p:embed/>
            </p:oleObj>
          </a:graphicData>
        </a:graphic>
      </p:graphicFrame>
      <p:pic>
        <p:nvPicPr>
          <p:cNvPr id="344106" name="Picture 42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187450" y="3357563"/>
            <a:ext cx="4752975" cy="3094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4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4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4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4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4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4066" grpId="0" autoUpdateAnimBg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4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*6.2.3 </a:t>
            </a:r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异步时序逻辑电路的分析方法</a:t>
            </a:r>
          </a:p>
        </p:txBody>
      </p:sp>
      <p:sp>
        <p:nvSpPr>
          <p:cNvPr id="362499" name="Rectangle 3"/>
          <p:cNvSpPr>
            <a:spLocks noGrp="1" noChangeArrowheads="1"/>
          </p:cNvSpPr>
          <p:nvPr>
            <p:ph idx="1"/>
          </p:nvPr>
        </p:nvSpPr>
        <p:spPr>
          <a:xfrm>
            <a:off x="323850" y="1268413"/>
            <a:ext cx="8137525" cy="4648200"/>
          </a:xfrm>
        </p:spPr>
        <p:txBody>
          <a:bodyPr/>
          <a:lstStyle/>
          <a:p>
            <a:pPr>
              <a:buFontTx/>
              <a:buNone/>
            </a:pPr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各触发器的时钟不同时发生</a:t>
            </a:r>
            <a:endParaRPr lang="en-US" altLang="zh-CN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buFontTx/>
              <a:buNone/>
            </a:pPr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例：</a:t>
            </a:r>
          </a:p>
        </p:txBody>
      </p:sp>
      <p:sp>
        <p:nvSpPr>
          <p:cNvPr id="362501" name="Text Box 5"/>
          <p:cNvSpPr txBox="1">
            <a:spLocks noChangeArrowheads="1"/>
          </p:cNvSpPr>
          <p:nvPr/>
        </p:nvSpPr>
        <p:spPr bwMode="auto">
          <a:xfrm>
            <a:off x="7235825" y="2349500"/>
            <a:ext cx="115252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>
                <a:latin typeface="Comic Sans MS" pitchFamily="66" charset="0"/>
              </a:rPr>
              <a:t>TTL</a:t>
            </a:r>
            <a:r>
              <a:rPr lang="zh-CN" altLang="en-US">
                <a:latin typeface="Comic Sans MS" pitchFamily="66" charset="0"/>
              </a:rPr>
              <a:t>电路</a:t>
            </a:r>
          </a:p>
        </p:txBody>
      </p:sp>
      <p:graphicFrame>
        <p:nvGraphicFramePr>
          <p:cNvPr id="362503" name="Object 7"/>
          <p:cNvGraphicFramePr>
            <a:graphicFrameLocks noChangeAspect="1"/>
          </p:cNvGraphicFramePr>
          <p:nvPr/>
        </p:nvGraphicFramePr>
        <p:xfrm>
          <a:off x="2346325" y="4957763"/>
          <a:ext cx="2441575" cy="644525"/>
        </p:xfrm>
        <a:graphic>
          <a:graphicData uri="http://schemas.openxmlformats.org/presentationml/2006/ole">
            <p:oleObj spid="_x0000_s18436" name="公式" r:id="rId3" imgW="1016000" imgH="228600" progId="Equation.3">
              <p:embed/>
            </p:oleObj>
          </a:graphicData>
        </a:graphic>
      </p:graphicFrame>
      <p:graphicFrame>
        <p:nvGraphicFramePr>
          <p:cNvPr id="362504" name="Object 8"/>
          <p:cNvGraphicFramePr>
            <a:graphicFrameLocks noChangeAspect="1"/>
          </p:cNvGraphicFramePr>
          <p:nvPr/>
        </p:nvGraphicFramePr>
        <p:xfrm>
          <a:off x="3908425" y="1779588"/>
          <a:ext cx="2176463" cy="611187"/>
        </p:xfrm>
        <a:graphic>
          <a:graphicData uri="http://schemas.openxmlformats.org/presentationml/2006/ole">
            <p:oleObj spid="_x0000_s18437" name="公式" r:id="rId4" imgW="914003" imgH="215806" progId="Equation.3">
              <p:embed/>
            </p:oleObj>
          </a:graphicData>
        </a:graphic>
      </p:graphicFrame>
      <p:grpSp>
        <p:nvGrpSpPr>
          <p:cNvPr id="362508" name="Group 12"/>
          <p:cNvGrpSpPr>
            <a:grpSpLocks/>
          </p:cNvGrpSpPr>
          <p:nvPr/>
        </p:nvGrpSpPr>
        <p:grpSpPr bwMode="auto">
          <a:xfrm>
            <a:off x="250825" y="2636838"/>
            <a:ext cx="8604250" cy="2195512"/>
            <a:chOff x="158" y="1661"/>
            <a:chExt cx="5420" cy="1383"/>
          </a:xfrm>
        </p:grpSpPr>
        <p:pic>
          <p:nvPicPr>
            <p:cNvPr id="18439" name="Picture 11" descr="6-2-10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158" y="1661"/>
              <a:ext cx="5420" cy="138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62502" name="Rectangle 6"/>
            <p:cNvSpPr>
              <a:spLocks noChangeArrowheads="1"/>
            </p:cNvSpPr>
            <p:nvPr/>
          </p:nvSpPr>
          <p:spPr bwMode="auto">
            <a:xfrm>
              <a:off x="1565" y="1661"/>
              <a:ext cx="1043" cy="1361"/>
            </a:xfrm>
            <a:prstGeom prst="rect">
              <a:avLst/>
            </a:prstGeom>
            <a:solidFill>
              <a:srgbClr val="99CCFF">
                <a:alpha val="17999"/>
              </a:srgbClr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楷体_GB2312" charset="0"/>
              </a:endParaRPr>
            </a:p>
          </p:txBody>
        </p:sp>
        <p:sp>
          <p:nvSpPr>
            <p:cNvPr id="362505" name="Rectangle 9"/>
            <p:cNvSpPr>
              <a:spLocks noChangeArrowheads="1"/>
            </p:cNvSpPr>
            <p:nvPr/>
          </p:nvSpPr>
          <p:spPr bwMode="auto">
            <a:xfrm>
              <a:off x="2608" y="1661"/>
              <a:ext cx="1043" cy="1361"/>
            </a:xfrm>
            <a:prstGeom prst="rect">
              <a:avLst/>
            </a:prstGeom>
            <a:solidFill>
              <a:srgbClr val="FF99CC">
                <a:alpha val="17999"/>
              </a:srgbClr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楷体_GB2312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4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624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624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3624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4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624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624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6" dur="1000"/>
                                        <p:tgtEl>
                                          <p:spTgt spid="3624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625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625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1" dur="1000"/>
                                        <p:tgtEl>
                                          <p:spTgt spid="3625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625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625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6" dur="1000"/>
                                        <p:tgtEl>
                                          <p:spTgt spid="3625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625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625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3" dur="1000"/>
                                        <p:tgtEl>
                                          <p:spTgt spid="3625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625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625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8" dur="1000"/>
                                        <p:tgtEl>
                                          <p:spTgt spid="3625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250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3526" name="Picture 6" descr="6-3-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31913" y="3068638"/>
            <a:ext cx="2482850" cy="3789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3522" name="Rectangle 2"/>
          <p:cNvSpPr>
            <a:spLocks noGrp="1" noChangeArrowheads="1"/>
          </p:cNvSpPr>
          <p:nvPr>
            <p:ph type="title"/>
          </p:nvPr>
        </p:nvSpPr>
        <p:spPr>
          <a:xfrm>
            <a:off x="323850" y="332656"/>
            <a:ext cx="8229600" cy="648419"/>
          </a:xfrm>
        </p:spPr>
        <p:txBody>
          <a:bodyPr/>
          <a:lstStyle/>
          <a:p>
            <a:r>
              <a:rPr lang="en-US" altLang="zh-CN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6.3 </a:t>
            </a:r>
            <a:r>
              <a:rPr lang="zh-CN" altLang="en-US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若干常用的时序逻辑电路</a:t>
            </a:r>
          </a:p>
        </p:txBody>
      </p:sp>
      <p:sp>
        <p:nvSpPr>
          <p:cNvPr id="363523" name="Rectangle 3"/>
          <p:cNvSpPr>
            <a:spLocks noGrp="1" noChangeArrowheads="1"/>
          </p:cNvSpPr>
          <p:nvPr>
            <p:ph idx="1"/>
          </p:nvPr>
        </p:nvSpPr>
        <p:spPr>
          <a:xfrm>
            <a:off x="395288" y="908050"/>
            <a:ext cx="8137525" cy="4937125"/>
          </a:xfrm>
        </p:spPr>
        <p:txBody>
          <a:bodyPr/>
          <a:lstStyle/>
          <a:p>
            <a:pPr>
              <a:buFontTx/>
              <a:buNone/>
            </a:pPr>
            <a:r>
              <a:rPr lang="en-US" altLang="zh-CN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6.3.1 </a:t>
            </a:r>
            <a:r>
              <a:rPr lang="zh-CN" altLang="en-US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移位寄存器</a:t>
            </a:r>
            <a:endParaRPr lang="en-US" altLang="zh-CN" dirty="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buFontTx/>
              <a:buNone/>
            </a:pPr>
            <a:r>
              <a:rPr lang="zh-CN" altLang="en-US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一、寄存器</a:t>
            </a:r>
            <a:endParaRPr lang="en-US" altLang="zh-CN" dirty="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buFontTx/>
              <a:buNone/>
            </a:pPr>
            <a:r>
              <a:rPr lang="en-US" altLang="zh-CN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</a:rPr>
              <a:t>①</a:t>
            </a:r>
            <a:r>
              <a:rPr lang="zh-CN" altLang="en-US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用于寄存一组二值代码，</a:t>
            </a:r>
            <a:r>
              <a:rPr lang="en-US" altLang="zh-CN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N</a:t>
            </a:r>
            <a:r>
              <a:rPr lang="zh-CN" altLang="en-US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位寄存器由</a:t>
            </a:r>
            <a:r>
              <a:rPr lang="en-US" altLang="zh-CN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N</a:t>
            </a:r>
            <a:r>
              <a:rPr lang="zh-CN" altLang="en-US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个触发器组成，可存放一组</a:t>
            </a:r>
            <a:r>
              <a:rPr lang="en-US" altLang="zh-CN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N</a:t>
            </a:r>
            <a:r>
              <a:rPr lang="zh-CN" altLang="en-US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位二值代码。</a:t>
            </a:r>
            <a:endParaRPr lang="en-US" altLang="zh-CN" dirty="0" smtClean="0">
              <a:effectLst>
                <a:outerShdw blurRad="38100" dist="38100" dir="2700000" algn="tl">
                  <a:srgbClr val="C0C0C0"/>
                </a:outerShdw>
              </a:effectLst>
              <a:latin typeface="楷体_GB2312" pitchFamily="49" charset="-122"/>
            </a:endParaRPr>
          </a:p>
          <a:p>
            <a:pPr>
              <a:buFontTx/>
              <a:buNone/>
            </a:pPr>
            <a:r>
              <a:rPr lang="en-US" altLang="zh-CN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</a:rPr>
              <a:t>②</a:t>
            </a:r>
            <a:r>
              <a:rPr lang="zh-CN" altLang="en-US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</a:rPr>
              <a:t>只要求其中每个触发器可置</a:t>
            </a:r>
            <a:r>
              <a:rPr lang="en-US" altLang="zh-CN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</a:rPr>
              <a:t>1</a:t>
            </a:r>
            <a:r>
              <a:rPr lang="zh-CN" altLang="en-US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</a:rPr>
              <a:t>，置</a:t>
            </a:r>
            <a:r>
              <a:rPr lang="en-US" altLang="zh-CN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</a:rPr>
              <a:t>0</a:t>
            </a:r>
            <a:r>
              <a:rPr lang="zh-CN" altLang="en-US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</a:rPr>
              <a:t>。</a:t>
            </a:r>
            <a:endParaRPr lang="en-US" altLang="zh-CN" dirty="0" smtClean="0">
              <a:effectLst>
                <a:outerShdw blurRad="38100" dist="38100" dir="2700000" algn="tl">
                  <a:srgbClr val="C0C0C0"/>
                </a:outerShdw>
              </a:effectLst>
              <a:latin typeface="楷体_GB2312" pitchFamily="49" charset="-122"/>
            </a:endParaRPr>
          </a:p>
          <a:p>
            <a:pPr>
              <a:buFontTx/>
              <a:buNone/>
            </a:pPr>
            <a:r>
              <a:rPr lang="zh-CN" altLang="en-US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</a:rPr>
              <a:t>例</a:t>
            </a:r>
            <a:r>
              <a:rPr lang="en-US" altLang="zh-CN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</a:rPr>
              <a:t>1</a:t>
            </a:r>
            <a:r>
              <a:rPr lang="zh-CN" altLang="en-US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</a:rPr>
              <a:t>：</a:t>
            </a:r>
          </a:p>
        </p:txBody>
      </p:sp>
      <p:graphicFrame>
        <p:nvGraphicFramePr>
          <p:cNvPr id="363525" name="Object 5"/>
          <p:cNvGraphicFramePr>
            <a:graphicFrameLocks noChangeAspect="1"/>
          </p:cNvGraphicFramePr>
          <p:nvPr/>
        </p:nvGraphicFramePr>
        <p:xfrm>
          <a:off x="4152900" y="3638550"/>
          <a:ext cx="4329113" cy="935038"/>
        </p:xfrm>
        <a:graphic>
          <a:graphicData uri="http://schemas.openxmlformats.org/presentationml/2006/ole">
            <p:oleObj spid="_x0000_s19460" name="公式" r:id="rId4" imgW="1663700" imgH="431800" progId="Equation.3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5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635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635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3635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5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635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635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6" dur="1000"/>
                                        <p:tgtEl>
                                          <p:spTgt spid="3635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5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635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635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3" dur="1000"/>
                                        <p:tgtEl>
                                          <p:spTgt spid="3635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635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635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0" dur="1000"/>
                                        <p:tgtEl>
                                          <p:spTgt spid="3635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635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635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5" dur="1000"/>
                                        <p:tgtEl>
                                          <p:spTgt spid="3635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4549" name="Picture 5" descr="6-3-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908050"/>
            <a:ext cx="3033713" cy="4968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4546" name="Rectangle 2"/>
          <p:cNvSpPr>
            <a:spLocks noGrp="1" noChangeArrowheads="1"/>
          </p:cNvSpPr>
          <p:nvPr>
            <p:ph idx="1"/>
          </p:nvPr>
        </p:nvSpPr>
        <p:spPr>
          <a:xfrm>
            <a:off x="468313" y="476250"/>
            <a:ext cx="8137525" cy="5513388"/>
          </a:xfrm>
        </p:spPr>
        <p:txBody>
          <a:bodyPr/>
          <a:lstStyle/>
          <a:p>
            <a:pPr>
              <a:buFontTx/>
              <a:buNone/>
            </a:pPr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例：用维</a:t>
            </a:r>
            <a:r>
              <a:rPr lang="en-US" altLang="zh-CN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-</a:t>
            </a:r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阻触发器结构的</a:t>
            </a:r>
            <a:r>
              <a:rPr lang="en-US" altLang="zh-CN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74HC175</a:t>
            </a:r>
          </a:p>
        </p:txBody>
      </p:sp>
      <p:graphicFrame>
        <p:nvGraphicFramePr>
          <p:cNvPr id="364548" name="Object 4"/>
          <p:cNvGraphicFramePr>
            <a:graphicFrameLocks noChangeAspect="1"/>
          </p:cNvGraphicFramePr>
          <p:nvPr/>
        </p:nvGraphicFramePr>
        <p:xfrm>
          <a:off x="3178175" y="4652963"/>
          <a:ext cx="5902325" cy="1111250"/>
        </p:xfrm>
        <a:graphic>
          <a:graphicData uri="http://schemas.openxmlformats.org/presentationml/2006/ole">
            <p:oleObj spid="_x0000_s20483" name="公式" r:id="rId4" imgW="3429000" imgH="673100" progId="Equation.3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5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645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645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3645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645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645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6" dur="1000"/>
                                        <p:tgtEl>
                                          <p:spTgt spid="364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645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645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1" dur="1000"/>
                                        <p:tgtEl>
                                          <p:spTgt spid="3645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571" name="Rectangle 3"/>
          <p:cNvSpPr>
            <a:spLocks noGrp="1" noChangeArrowheads="1"/>
          </p:cNvSpPr>
          <p:nvPr>
            <p:ph type="title"/>
          </p:nvPr>
        </p:nvSpPr>
        <p:spPr>
          <a:xfrm>
            <a:off x="468313" y="333375"/>
            <a:ext cx="8229600" cy="503238"/>
          </a:xfrm>
        </p:spPr>
        <p:txBody>
          <a:bodyPr/>
          <a:lstStyle/>
          <a:p>
            <a:r>
              <a:rPr lang="en-US" altLang="zh-CN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6.3 </a:t>
            </a:r>
            <a:r>
              <a:rPr lang="zh-CN" altLang="en-US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若干常用的时序逻辑电路</a:t>
            </a:r>
          </a:p>
        </p:txBody>
      </p:sp>
      <p:sp>
        <p:nvSpPr>
          <p:cNvPr id="365572" name="Rectangle 4"/>
          <p:cNvSpPr>
            <a:spLocks noGrp="1" noChangeArrowheads="1"/>
          </p:cNvSpPr>
          <p:nvPr>
            <p:ph idx="1"/>
          </p:nvPr>
        </p:nvSpPr>
        <p:spPr>
          <a:xfrm>
            <a:off x="538931" y="908720"/>
            <a:ext cx="8137525" cy="649288"/>
          </a:xfrm>
        </p:spPr>
        <p:txBody>
          <a:bodyPr/>
          <a:lstStyle/>
          <a:p>
            <a:pPr>
              <a:buNone/>
            </a:pPr>
            <a:r>
              <a:rPr lang="en-US" altLang="zh-CN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6.3.1 </a:t>
            </a:r>
            <a:r>
              <a:rPr lang="zh-CN" altLang="en-US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移位寄存器</a:t>
            </a:r>
          </a:p>
          <a:p>
            <a:pPr>
              <a:buFontTx/>
              <a:buNone/>
            </a:pPr>
            <a:r>
              <a:rPr lang="zh-CN" altLang="en-US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具有存储</a:t>
            </a:r>
            <a:r>
              <a:rPr lang="en-US" altLang="zh-CN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+ </a:t>
            </a:r>
            <a:r>
              <a:rPr lang="zh-CN" altLang="en-US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移位功能</a:t>
            </a:r>
          </a:p>
        </p:txBody>
      </p:sp>
      <p:graphicFrame>
        <p:nvGraphicFramePr>
          <p:cNvPr id="365574" name="Object 6"/>
          <p:cNvGraphicFramePr>
            <a:graphicFrameLocks noChangeAspect="1"/>
          </p:cNvGraphicFramePr>
          <p:nvPr/>
        </p:nvGraphicFramePr>
        <p:xfrm>
          <a:off x="17463" y="4437063"/>
          <a:ext cx="9126537" cy="1008062"/>
        </p:xfrm>
        <a:graphic>
          <a:graphicData uri="http://schemas.openxmlformats.org/presentationml/2006/ole">
            <p:oleObj spid="_x0000_s21507" name="公式" r:id="rId3" imgW="4254500" imgH="482600" progId="Equation.3">
              <p:embed/>
            </p:oleObj>
          </a:graphicData>
        </a:graphic>
      </p:graphicFrame>
      <p:sp>
        <p:nvSpPr>
          <p:cNvPr id="365575" name="AutoShape 7"/>
          <p:cNvSpPr>
            <a:spLocks noChangeArrowheads="1"/>
          </p:cNvSpPr>
          <p:nvPr/>
        </p:nvSpPr>
        <p:spPr bwMode="auto">
          <a:xfrm>
            <a:off x="1547813" y="5445125"/>
            <a:ext cx="287337" cy="647700"/>
          </a:xfrm>
          <a:prstGeom prst="downArrow">
            <a:avLst>
              <a:gd name="adj1" fmla="val 50000"/>
              <a:gd name="adj2" fmla="val 5635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eaVert" wrap="none" anchor="ctr"/>
          <a:lstStyle/>
          <a:p>
            <a:pPr>
              <a:defRPr/>
            </a:pPr>
            <a:endParaRPr lang="zh-CN" altLang="en-US">
              <a:ea typeface="楷体_GB2312" charset="0"/>
            </a:endParaRPr>
          </a:p>
        </p:txBody>
      </p:sp>
      <p:graphicFrame>
        <p:nvGraphicFramePr>
          <p:cNvPr id="365576" name="Object 8"/>
          <p:cNvGraphicFramePr>
            <a:graphicFrameLocks noChangeAspect="1"/>
          </p:cNvGraphicFramePr>
          <p:nvPr/>
        </p:nvGraphicFramePr>
        <p:xfrm>
          <a:off x="733425" y="6005513"/>
          <a:ext cx="2852738" cy="469900"/>
        </p:xfrm>
        <a:graphic>
          <a:graphicData uri="http://schemas.openxmlformats.org/presentationml/2006/ole">
            <p:oleObj spid="_x0000_s21509" name="公式" r:id="rId4" imgW="1155700" imgH="190500" progId="Equation.3">
              <p:embed/>
            </p:oleObj>
          </a:graphicData>
        </a:graphic>
      </p:graphicFrame>
      <p:grpSp>
        <p:nvGrpSpPr>
          <p:cNvPr id="365587" name="Group 19"/>
          <p:cNvGrpSpPr>
            <a:grpSpLocks/>
          </p:cNvGrpSpPr>
          <p:nvPr/>
        </p:nvGrpSpPr>
        <p:grpSpPr bwMode="auto">
          <a:xfrm>
            <a:off x="6084888" y="549275"/>
            <a:ext cx="2555875" cy="4392613"/>
            <a:chOff x="3833" y="346"/>
            <a:chExt cx="1610" cy="2767"/>
          </a:xfrm>
        </p:grpSpPr>
        <p:pic>
          <p:nvPicPr>
            <p:cNvPr id="21512" name="Picture 15" descr="6-3-4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3833" y="346"/>
              <a:ext cx="1610" cy="27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65578" name="Rectangle 10"/>
            <p:cNvSpPr>
              <a:spLocks noChangeArrowheads="1"/>
            </p:cNvSpPr>
            <p:nvPr/>
          </p:nvSpPr>
          <p:spPr bwMode="auto">
            <a:xfrm>
              <a:off x="4150" y="436"/>
              <a:ext cx="137" cy="2540"/>
            </a:xfrm>
            <a:prstGeom prst="rect">
              <a:avLst/>
            </a:prstGeom>
            <a:solidFill>
              <a:srgbClr val="99CCFF">
                <a:alpha val="39999"/>
              </a:srgbClr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楷体_GB2312" charset="0"/>
              </a:endParaRPr>
            </a:p>
          </p:txBody>
        </p:sp>
        <p:sp>
          <p:nvSpPr>
            <p:cNvPr id="365584" name="Rectangle 16"/>
            <p:cNvSpPr>
              <a:spLocks noChangeArrowheads="1"/>
            </p:cNvSpPr>
            <p:nvPr/>
          </p:nvSpPr>
          <p:spPr bwMode="auto">
            <a:xfrm>
              <a:off x="4468" y="436"/>
              <a:ext cx="137" cy="2540"/>
            </a:xfrm>
            <a:prstGeom prst="rect">
              <a:avLst/>
            </a:prstGeom>
            <a:solidFill>
              <a:srgbClr val="99CCFF">
                <a:alpha val="39999"/>
              </a:srgbClr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楷体_GB2312" charset="0"/>
              </a:endParaRPr>
            </a:p>
          </p:txBody>
        </p:sp>
        <p:sp>
          <p:nvSpPr>
            <p:cNvPr id="365585" name="Rectangle 17"/>
            <p:cNvSpPr>
              <a:spLocks noChangeArrowheads="1"/>
            </p:cNvSpPr>
            <p:nvPr/>
          </p:nvSpPr>
          <p:spPr bwMode="auto">
            <a:xfrm>
              <a:off x="4740" y="436"/>
              <a:ext cx="137" cy="2540"/>
            </a:xfrm>
            <a:prstGeom prst="rect">
              <a:avLst/>
            </a:prstGeom>
            <a:solidFill>
              <a:srgbClr val="99CCFF">
                <a:alpha val="39999"/>
              </a:srgbClr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楷体_GB2312" charset="0"/>
              </a:endParaRPr>
            </a:p>
          </p:txBody>
        </p:sp>
        <p:sp>
          <p:nvSpPr>
            <p:cNvPr id="365586" name="Rectangle 18"/>
            <p:cNvSpPr>
              <a:spLocks noChangeArrowheads="1"/>
            </p:cNvSpPr>
            <p:nvPr/>
          </p:nvSpPr>
          <p:spPr bwMode="auto">
            <a:xfrm>
              <a:off x="4967" y="436"/>
              <a:ext cx="226" cy="2540"/>
            </a:xfrm>
            <a:prstGeom prst="rect">
              <a:avLst/>
            </a:prstGeom>
            <a:solidFill>
              <a:srgbClr val="99CCFF">
                <a:alpha val="39999"/>
              </a:srgbClr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楷体_GB2312" charset="0"/>
              </a:endParaRPr>
            </a:p>
          </p:txBody>
        </p:sp>
      </p:grpSp>
      <p:pic>
        <p:nvPicPr>
          <p:cNvPr id="365582" name="Picture 14" descr="6-3-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79388" y="1988492"/>
            <a:ext cx="5905500" cy="2160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655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655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3655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5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655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655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6" dur="1000"/>
                                        <p:tgtEl>
                                          <p:spTgt spid="3655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5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655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655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3" dur="1000"/>
                                        <p:tgtEl>
                                          <p:spTgt spid="3655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655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655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0" dur="1000"/>
                                        <p:tgtEl>
                                          <p:spTgt spid="3655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655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655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7" dur="1000"/>
                                        <p:tgtEl>
                                          <p:spTgt spid="3655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655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655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44" dur="1000"/>
                                        <p:tgtEl>
                                          <p:spTgt spid="3655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655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655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49" dur="1000"/>
                                        <p:tgtEl>
                                          <p:spTgt spid="3655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655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655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56" dur="1000"/>
                                        <p:tgtEl>
                                          <p:spTgt spid="3655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5571" grpId="0"/>
      <p:bldP spid="365572" grpId="0" build="p"/>
      <p:bldP spid="36557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66596" name="Object 4"/>
          <p:cNvGraphicFramePr>
            <a:graphicFrameLocks noChangeAspect="1"/>
          </p:cNvGraphicFramePr>
          <p:nvPr/>
        </p:nvGraphicFramePr>
        <p:xfrm>
          <a:off x="1403350" y="3573463"/>
          <a:ext cx="2663825" cy="1382712"/>
        </p:xfrm>
        <a:graphic>
          <a:graphicData uri="http://schemas.openxmlformats.org/presentationml/2006/ole">
            <p:oleObj spid="_x0000_s22529" name="公式" r:id="rId3" imgW="1320800" imgH="685800" progId="Equation.3">
              <p:embed/>
            </p:oleObj>
          </a:graphicData>
        </a:graphic>
      </p:graphicFrame>
      <p:pic>
        <p:nvPicPr>
          <p:cNvPr id="366597" name="Picture 5" descr="6-3-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27088" y="692150"/>
            <a:ext cx="7200900" cy="2635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665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665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3665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4" dur="500"/>
                                        <p:tgtEl>
                                          <p:spTgt spid="3665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78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zh-CN" altLang="en-US" sz="40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第六章</a:t>
            </a:r>
            <a:r>
              <a:rPr lang="en-US" altLang="zh-CN" sz="40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 </a:t>
            </a:r>
            <a:r>
              <a:rPr lang="zh-CN" altLang="en-US" sz="40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时序逻辑电路</a:t>
            </a:r>
            <a:endParaRPr lang="zh-CN" altLang="en-US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3" name="Picture 6" descr="6-3-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9750" y="1196975"/>
            <a:ext cx="7993063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761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549275"/>
            <a:ext cx="8075613" cy="503238"/>
          </a:xfrm>
        </p:spPr>
        <p:txBody>
          <a:bodyPr/>
          <a:lstStyle/>
          <a:p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器件实例：</a:t>
            </a:r>
            <a:r>
              <a:rPr lang="en-US" altLang="zh-CN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74LS 194A</a:t>
            </a:r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，</a:t>
            </a:r>
            <a:r>
              <a:rPr lang="zh-CN" altLang="en-US" smtClean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左</a:t>
            </a:r>
            <a:r>
              <a:rPr lang="en-US" altLang="zh-CN" smtClean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/</a:t>
            </a:r>
            <a:r>
              <a:rPr lang="zh-CN" altLang="en-US" smtClean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右移，并行输入，保持，异步置零等</a:t>
            </a:r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功能</a:t>
            </a:r>
          </a:p>
        </p:txBody>
      </p:sp>
      <p:sp>
        <p:nvSpPr>
          <p:cNvPr id="367620" name="Rectangle 4"/>
          <p:cNvSpPr>
            <a:spLocks noChangeArrowheads="1"/>
          </p:cNvSpPr>
          <p:nvPr/>
        </p:nvSpPr>
        <p:spPr bwMode="auto">
          <a:xfrm>
            <a:off x="3276600" y="1557338"/>
            <a:ext cx="1582738" cy="4248150"/>
          </a:xfrm>
          <a:prstGeom prst="rect">
            <a:avLst/>
          </a:prstGeom>
          <a:solidFill>
            <a:srgbClr val="CC99FF">
              <a:alpha val="47000"/>
            </a:srgbClr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楷体_GB2312" charset="0"/>
            </a:endParaRPr>
          </a:p>
        </p:txBody>
      </p:sp>
      <p:sp>
        <p:nvSpPr>
          <p:cNvPr id="367621" name="Rectangle 5"/>
          <p:cNvSpPr>
            <a:spLocks noChangeArrowheads="1"/>
          </p:cNvSpPr>
          <p:nvPr/>
        </p:nvSpPr>
        <p:spPr bwMode="auto">
          <a:xfrm>
            <a:off x="1908175" y="4005263"/>
            <a:ext cx="5616575" cy="1439862"/>
          </a:xfrm>
          <a:prstGeom prst="rect">
            <a:avLst/>
          </a:prstGeom>
          <a:solidFill>
            <a:srgbClr val="CCFFCC">
              <a:alpha val="53999"/>
            </a:srgbClr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楷体_GB231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676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676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676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676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7620" grpId="0" animBg="1"/>
      <p:bldP spid="367621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7" name="Picture 120" descr="19页ppt图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95288" y="620713"/>
            <a:ext cx="2098675" cy="5616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8643" name="Rectangle 3"/>
          <p:cNvSpPr>
            <a:spLocks noChangeArrowheads="1"/>
          </p:cNvSpPr>
          <p:nvPr/>
        </p:nvSpPr>
        <p:spPr bwMode="auto">
          <a:xfrm>
            <a:off x="395288" y="3213100"/>
            <a:ext cx="2089150" cy="3024188"/>
          </a:xfrm>
          <a:prstGeom prst="rect">
            <a:avLst/>
          </a:prstGeom>
          <a:solidFill>
            <a:srgbClr val="CCFF66">
              <a:alpha val="17999"/>
            </a:srgbClr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楷体_GB2312" charset="0"/>
            </a:endParaRPr>
          </a:p>
        </p:txBody>
      </p:sp>
      <p:sp>
        <p:nvSpPr>
          <p:cNvPr id="368644" name="Rectangle 4"/>
          <p:cNvSpPr>
            <a:spLocks noChangeArrowheads="1"/>
          </p:cNvSpPr>
          <p:nvPr/>
        </p:nvSpPr>
        <p:spPr bwMode="auto">
          <a:xfrm>
            <a:off x="323850" y="549275"/>
            <a:ext cx="2160588" cy="2303463"/>
          </a:xfrm>
          <a:prstGeom prst="rect">
            <a:avLst/>
          </a:prstGeom>
          <a:solidFill>
            <a:srgbClr val="99CCFF">
              <a:alpha val="17999"/>
            </a:srgbClr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楷体_GB2312" charset="0"/>
            </a:endParaRPr>
          </a:p>
        </p:txBody>
      </p:sp>
      <p:graphicFrame>
        <p:nvGraphicFramePr>
          <p:cNvPr id="24580" name="Object 5"/>
          <p:cNvGraphicFramePr>
            <a:graphicFrameLocks noChangeAspect="1"/>
          </p:cNvGraphicFramePr>
          <p:nvPr/>
        </p:nvGraphicFramePr>
        <p:xfrm>
          <a:off x="2484438" y="1052513"/>
          <a:ext cx="295275" cy="360362"/>
        </p:xfrm>
        <a:graphic>
          <a:graphicData uri="http://schemas.openxmlformats.org/presentationml/2006/ole">
            <p:oleObj spid="_x0000_s24580" name="公式" r:id="rId4" imgW="177569" imgH="215619" progId="Equation.3">
              <p:embed/>
            </p:oleObj>
          </a:graphicData>
        </a:graphic>
      </p:graphicFrame>
      <p:graphicFrame>
        <p:nvGraphicFramePr>
          <p:cNvPr id="24581" name="Object 6"/>
          <p:cNvGraphicFramePr>
            <a:graphicFrameLocks noChangeAspect="1"/>
          </p:cNvGraphicFramePr>
          <p:nvPr/>
        </p:nvGraphicFramePr>
        <p:xfrm>
          <a:off x="2484438" y="1628775"/>
          <a:ext cx="304800" cy="366713"/>
        </p:xfrm>
        <a:graphic>
          <a:graphicData uri="http://schemas.openxmlformats.org/presentationml/2006/ole">
            <p:oleObj spid="_x0000_s24581" name="公式" r:id="rId5" imgW="190500" imgH="228600" progId="Equation.3">
              <p:embed/>
            </p:oleObj>
          </a:graphicData>
        </a:graphic>
      </p:graphicFrame>
      <p:graphicFrame>
        <p:nvGraphicFramePr>
          <p:cNvPr id="24582" name="Object 7"/>
          <p:cNvGraphicFramePr>
            <a:graphicFrameLocks noChangeAspect="1"/>
          </p:cNvGraphicFramePr>
          <p:nvPr/>
        </p:nvGraphicFramePr>
        <p:xfrm>
          <a:off x="2484438" y="765175"/>
          <a:ext cx="255587" cy="288925"/>
        </p:xfrm>
        <a:graphic>
          <a:graphicData uri="http://schemas.openxmlformats.org/presentationml/2006/ole">
            <p:oleObj spid="_x0000_s24582" name="公式" r:id="rId6" imgW="190335" imgH="215713" progId="Equation.3">
              <p:embed/>
            </p:oleObj>
          </a:graphicData>
        </a:graphic>
      </p:graphicFrame>
      <p:graphicFrame>
        <p:nvGraphicFramePr>
          <p:cNvPr id="24583" name="Object 8"/>
          <p:cNvGraphicFramePr>
            <a:graphicFrameLocks noChangeAspect="1"/>
          </p:cNvGraphicFramePr>
          <p:nvPr/>
        </p:nvGraphicFramePr>
        <p:xfrm>
          <a:off x="2484438" y="1341438"/>
          <a:ext cx="309562" cy="369887"/>
        </p:xfrm>
        <a:graphic>
          <a:graphicData uri="http://schemas.openxmlformats.org/presentationml/2006/ole">
            <p:oleObj spid="_x0000_s24583" name="公式" r:id="rId7" imgW="190500" imgH="228600" progId="Equation.3">
              <p:embed/>
            </p:oleObj>
          </a:graphicData>
        </a:graphic>
      </p:graphicFrame>
      <p:graphicFrame>
        <p:nvGraphicFramePr>
          <p:cNvPr id="24584" name="Object 10"/>
          <p:cNvGraphicFramePr>
            <a:graphicFrameLocks noChangeAspect="1"/>
          </p:cNvGraphicFramePr>
          <p:nvPr/>
        </p:nvGraphicFramePr>
        <p:xfrm>
          <a:off x="2916238" y="417513"/>
          <a:ext cx="5522912" cy="1500187"/>
        </p:xfrm>
        <a:graphic>
          <a:graphicData uri="http://schemas.openxmlformats.org/presentationml/2006/ole">
            <p:oleObj spid="_x0000_s24584" name="公式" r:id="rId8" imgW="2755900" imgH="749300" progId="Equation.3">
              <p:embed/>
            </p:oleObj>
          </a:graphicData>
        </a:graphic>
      </p:graphicFrame>
      <p:sp>
        <p:nvSpPr>
          <p:cNvPr id="368651" name="Line 11"/>
          <p:cNvSpPr>
            <a:spLocks noChangeShapeType="1"/>
          </p:cNvSpPr>
          <p:nvPr/>
        </p:nvSpPr>
        <p:spPr bwMode="auto">
          <a:xfrm>
            <a:off x="2124075" y="2133600"/>
            <a:ext cx="0" cy="431800"/>
          </a:xfrm>
          <a:prstGeom prst="line">
            <a:avLst/>
          </a:prstGeom>
          <a:noFill/>
          <a:ln w="38100">
            <a:solidFill>
              <a:srgbClr val="FFCC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zh-CN" altLang="en-US">
              <a:ea typeface="楷体_GB2312" charset="0"/>
            </a:endParaRPr>
          </a:p>
        </p:txBody>
      </p:sp>
      <p:sp>
        <p:nvSpPr>
          <p:cNvPr id="368652" name="Line 12"/>
          <p:cNvSpPr>
            <a:spLocks noChangeShapeType="1"/>
          </p:cNvSpPr>
          <p:nvPr/>
        </p:nvSpPr>
        <p:spPr bwMode="auto">
          <a:xfrm flipH="1">
            <a:off x="1690688" y="2349500"/>
            <a:ext cx="1587" cy="287338"/>
          </a:xfrm>
          <a:prstGeom prst="line">
            <a:avLst/>
          </a:prstGeom>
          <a:noFill/>
          <a:ln w="38100">
            <a:solidFill>
              <a:srgbClr val="FFCC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zh-CN" altLang="en-US">
              <a:ea typeface="楷体_GB2312" charset="0"/>
            </a:endParaRPr>
          </a:p>
        </p:txBody>
      </p:sp>
      <p:sp>
        <p:nvSpPr>
          <p:cNvPr id="368653" name="Line 13"/>
          <p:cNvSpPr>
            <a:spLocks noChangeShapeType="1"/>
          </p:cNvSpPr>
          <p:nvPr/>
        </p:nvSpPr>
        <p:spPr bwMode="auto">
          <a:xfrm>
            <a:off x="1331913" y="765175"/>
            <a:ext cx="0" cy="1943100"/>
          </a:xfrm>
          <a:prstGeom prst="line">
            <a:avLst/>
          </a:prstGeom>
          <a:noFill/>
          <a:ln w="38100">
            <a:solidFill>
              <a:srgbClr val="FFCC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zh-CN" altLang="en-US">
              <a:ea typeface="楷体_GB2312" charset="0"/>
            </a:endParaRPr>
          </a:p>
        </p:txBody>
      </p:sp>
      <p:sp>
        <p:nvSpPr>
          <p:cNvPr id="368654" name="Line 14"/>
          <p:cNvSpPr>
            <a:spLocks noChangeShapeType="1"/>
          </p:cNvSpPr>
          <p:nvPr/>
        </p:nvSpPr>
        <p:spPr bwMode="auto">
          <a:xfrm>
            <a:off x="755650" y="2420938"/>
            <a:ext cx="0" cy="215900"/>
          </a:xfrm>
          <a:prstGeom prst="line">
            <a:avLst/>
          </a:prstGeom>
          <a:noFill/>
          <a:ln w="38100">
            <a:solidFill>
              <a:srgbClr val="FFCC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zh-CN" altLang="en-US">
              <a:ea typeface="楷体_GB2312" charset="0"/>
            </a:endParaRPr>
          </a:p>
        </p:txBody>
      </p:sp>
      <p:sp>
        <p:nvSpPr>
          <p:cNvPr id="368659" name="AutoShape 19"/>
          <p:cNvSpPr>
            <a:spLocks noChangeArrowheads="1"/>
          </p:cNvSpPr>
          <p:nvPr/>
        </p:nvSpPr>
        <p:spPr bwMode="auto">
          <a:xfrm>
            <a:off x="3275013" y="1989138"/>
            <a:ext cx="215900" cy="647700"/>
          </a:xfrm>
          <a:prstGeom prst="downArrow">
            <a:avLst>
              <a:gd name="adj1" fmla="val 50000"/>
              <a:gd name="adj2" fmla="val 7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eaVert" wrap="none" anchor="ctr"/>
          <a:lstStyle/>
          <a:p>
            <a:pPr>
              <a:defRPr/>
            </a:pPr>
            <a:endParaRPr lang="zh-CN" altLang="en-US">
              <a:ea typeface="楷体_GB2312" charset="0"/>
            </a:endParaRPr>
          </a:p>
        </p:txBody>
      </p:sp>
      <p:graphicFrame>
        <p:nvGraphicFramePr>
          <p:cNvPr id="368660" name="Object 20"/>
          <p:cNvGraphicFramePr>
            <a:graphicFrameLocks noChangeAspect="1"/>
          </p:cNvGraphicFramePr>
          <p:nvPr/>
        </p:nvGraphicFramePr>
        <p:xfrm>
          <a:off x="2627313" y="2492375"/>
          <a:ext cx="3600450" cy="928688"/>
        </p:xfrm>
        <a:graphic>
          <a:graphicData uri="http://schemas.openxmlformats.org/presentationml/2006/ole">
            <p:oleObj spid="_x0000_s24590" name="公式" r:id="rId9" imgW="1765300" imgH="457200" progId="Equation.3">
              <p:embed/>
            </p:oleObj>
          </a:graphicData>
        </a:graphic>
      </p:graphicFrame>
      <p:graphicFrame>
        <p:nvGraphicFramePr>
          <p:cNvPr id="368752" name="Group 112"/>
          <p:cNvGraphicFramePr>
            <a:graphicFrameLocks noGrp="1"/>
          </p:cNvGraphicFramePr>
          <p:nvPr/>
        </p:nvGraphicFramePr>
        <p:xfrm>
          <a:off x="5795963" y="3644900"/>
          <a:ext cx="2808287" cy="2888639"/>
        </p:xfrm>
        <a:graphic>
          <a:graphicData uri="http://schemas.openxmlformats.org/drawingml/2006/table">
            <a:tbl>
              <a:tblPr/>
              <a:tblGrid>
                <a:gridCol w="544512"/>
                <a:gridCol w="469900"/>
                <a:gridCol w="468313"/>
                <a:gridCol w="1325562"/>
              </a:tblGrid>
              <a:tr h="3968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R</a:t>
                      </a:r>
                      <a:r>
                        <a:rPr kumimoji="0" lang="zh-CN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’</a:t>
                      </a:r>
                      <a:r>
                        <a:rPr kumimoji="0" lang="en-US" altLang="zh-CN" sz="20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D</a:t>
                      </a:r>
                    </a:p>
                  </a:txBody>
                  <a:tcPr marT="45732" marB="45732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S</a:t>
                      </a:r>
                      <a:r>
                        <a:rPr kumimoji="0" lang="en-US" altLang="zh-CN" sz="20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S</a:t>
                      </a:r>
                      <a:r>
                        <a:rPr kumimoji="0" lang="en-US" altLang="zh-CN" sz="20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marT="45732" marB="45732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工作状态</a:t>
                      </a: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68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marT="45732" marB="45732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X</a:t>
                      </a: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X</a:t>
                      </a:r>
                    </a:p>
                  </a:txBody>
                  <a:tcPr marT="45732" marB="45732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置零</a:t>
                      </a: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68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marT="45732" marB="45732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marT="45732" marB="45732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保持</a:t>
                      </a: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68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marT="45732" marB="45732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marT="45732" marB="45732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右移</a:t>
                      </a: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68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marT="45732" marB="45732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marT="45732" marB="45732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左移</a:t>
                      </a: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68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marT="45732" marB="45732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marT="45732" marB="45732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并行输入</a:t>
                      </a: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24625" name="Object 71"/>
          <p:cNvGraphicFramePr>
            <a:graphicFrameLocks noChangeAspect="1"/>
          </p:cNvGraphicFramePr>
          <p:nvPr/>
        </p:nvGraphicFramePr>
        <p:xfrm>
          <a:off x="1373188" y="671513"/>
          <a:ext cx="346075" cy="347662"/>
        </p:xfrm>
        <a:graphic>
          <a:graphicData uri="http://schemas.openxmlformats.org/presentationml/2006/ole">
            <p:oleObj spid="_x0000_s24625" name="公式" r:id="rId10" imgW="215619" imgH="215619" progId="Equation.3">
              <p:embed/>
            </p:oleObj>
          </a:graphicData>
        </a:graphic>
      </p:graphicFrame>
      <p:pic>
        <p:nvPicPr>
          <p:cNvPr id="368753" name="Picture 113" descr="74LS194A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2700338" y="3644900"/>
            <a:ext cx="2663825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8756" name="AutoShape 116"/>
          <p:cNvSpPr>
            <a:spLocks noChangeArrowheads="1"/>
          </p:cNvSpPr>
          <p:nvPr/>
        </p:nvSpPr>
        <p:spPr bwMode="auto">
          <a:xfrm rot="5400000">
            <a:off x="648494" y="2601119"/>
            <a:ext cx="358775" cy="287337"/>
          </a:xfrm>
          <a:prstGeom prst="flowChartDelay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CN"/>
              <a:t> </a:t>
            </a:r>
          </a:p>
        </p:txBody>
      </p:sp>
      <p:sp>
        <p:nvSpPr>
          <p:cNvPr id="368757" name="AutoShape 117"/>
          <p:cNvSpPr>
            <a:spLocks noChangeArrowheads="1"/>
          </p:cNvSpPr>
          <p:nvPr/>
        </p:nvSpPr>
        <p:spPr bwMode="auto">
          <a:xfrm rot="5400000">
            <a:off x="1043781" y="2564607"/>
            <a:ext cx="358775" cy="360362"/>
          </a:xfrm>
          <a:prstGeom prst="flowChartDelay">
            <a:avLst/>
          </a:prstGeom>
          <a:solidFill>
            <a:srgbClr val="FFCC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CN"/>
              <a:t> </a:t>
            </a:r>
          </a:p>
        </p:txBody>
      </p:sp>
      <p:sp>
        <p:nvSpPr>
          <p:cNvPr id="368758" name="AutoShape 118"/>
          <p:cNvSpPr>
            <a:spLocks noChangeArrowheads="1"/>
          </p:cNvSpPr>
          <p:nvPr/>
        </p:nvSpPr>
        <p:spPr bwMode="auto">
          <a:xfrm rot="5400000">
            <a:off x="1476375" y="2565400"/>
            <a:ext cx="358775" cy="358775"/>
          </a:xfrm>
          <a:prstGeom prst="flowChartDelay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CN"/>
              <a:t> </a:t>
            </a:r>
          </a:p>
        </p:txBody>
      </p:sp>
      <p:sp>
        <p:nvSpPr>
          <p:cNvPr id="368759" name="AutoShape 119"/>
          <p:cNvSpPr>
            <a:spLocks noChangeArrowheads="1"/>
          </p:cNvSpPr>
          <p:nvPr/>
        </p:nvSpPr>
        <p:spPr bwMode="auto">
          <a:xfrm rot="5400000">
            <a:off x="1872456" y="2601119"/>
            <a:ext cx="358775" cy="287338"/>
          </a:xfrm>
          <a:prstGeom prst="flowChartDelay">
            <a:avLst/>
          </a:prstGeom>
          <a:solidFill>
            <a:srgbClr val="FF00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CN"/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686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3686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0" dur="500"/>
                                        <p:tgtEl>
                                          <p:spTgt spid="3687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65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1" name="Picture 20" descr="6-3-7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68313" y="1412875"/>
            <a:ext cx="8074025" cy="3702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96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扩展应用（</a:t>
            </a:r>
            <a:r>
              <a:rPr lang="en-US" altLang="zh-CN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4</a:t>
            </a:r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位</a:t>
            </a:r>
            <a:r>
              <a:rPr lang="en-US" altLang="zh-CN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        8</a:t>
            </a:r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位）</a:t>
            </a:r>
          </a:p>
        </p:txBody>
      </p:sp>
      <p:sp>
        <p:nvSpPr>
          <p:cNvPr id="369668" name="Line 4"/>
          <p:cNvSpPr>
            <a:spLocks noChangeShapeType="1"/>
          </p:cNvSpPr>
          <p:nvPr/>
        </p:nvSpPr>
        <p:spPr bwMode="auto">
          <a:xfrm>
            <a:off x="2915816" y="692696"/>
            <a:ext cx="7207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zh-CN" altLang="en-US">
              <a:ea typeface="楷体_GB2312" charset="0"/>
            </a:endParaRPr>
          </a:p>
        </p:txBody>
      </p:sp>
      <p:grpSp>
        <p:nvGrpSpPr>
          <p:cNvPr id="369669" name="Group 5"/>
          <p:cNvGrpSpPr>
            <a:grpSpLocks/>
          </p:cNvGrpSpPr>
          <p:nvPr/>
        </p:nvGrpSpPr>
        <p:grpSpPr bwMode="auto">
          <a:xfrm>
            <a:off x="1619250" y="2924175"/>
            <a:ext cx="3284538" cy="1325563"/>
            <a:chOff x="1111" y="2051"/>
            <a:chExt cx="2069" cy="835"/>
          </a:xfrm>
        </p:grpSpPr>
        <p:sp>
          <p:nvSpPr>
            <p:cNvPr id="369670" name="Rectangle 6"/>
            <p:cNvSpPr>
              <a:spLocks noChangeArrowheads="1"/>
            </p:cNvSpPr>
            <p:nvPr/>
          </p:nvSpPr>
          <p:spPr bwMode="auto">
            <a:xfrm>
              <a:off x="1111" y="2115"/>
              <a:ext cx="227" cy="771"/>
            </a:xfrm>
            <a:prstGeom prst="rect">
              <a:avLst/>
            </a:prstGeom>
            <a:solidFill>
              <a:srgbClr val="99CCFF">
                <a:alpha val="17999"/>
              </a:srgbClr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楷体_GB2312" charset="0"/>
              </a:endParaRPr>
            </a:p>
          </p:txBody>
        </p:sp>
        <p:sp>
          <p:nvSpPr>
            <p:cNvPr id="369671" name="Rectangle 7"/>
            <p:cNvSpPr>
              <a:spLocks noChangeArrowheads="1"/>
            </p:cNvSpPr>
            <p:nvPr/>
          </p:nvSpPr>
          <p:spPr bwMode="auto">
            <a:xfrm>
              <a:off x="2998" y="2051"/>
              <a:ext cx="182" cy="817"/>
            </a:xfrm>
            <a:prstGeom prst="rect">
              <a:avLst/>
            </a:prstGeom>
            <a:solidFill>
              <a:srgbClr val="99CCFF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楷体_GB2312" charset="0"/>
              </a:endParaRPr>
            </a:p>
          </p:txBody>
        </p:sp>
        <p:sp>
          <p:nvSpPr>
            <p:cNvPr id="369672" name="Rectangle 8"/>
            <p:cNvSpPr>
              <a:spLocks noChangeArrowheads="1"/>
            </p:cNvSpPr>
            <p:nvPr/>
          </p:nvSpPr>
          <p:spPr bwMode="auto">
            <a:xfrm>
              <a:off x="1320" y="2695"/>
              <a:ext cx="1723" cy="182"/>
            </a:xfrm>
            <a:prstGeom prst="rect">
              <a:avLst/>
            </a:prstGeom>
            <a:solidFill>
              <a:srgbClr val="99CCFF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楷体_GB2312" charset="0"/>
              </a:endParaRPr>
            </a:p>
          </p:txBody>
        </p:sp>
      </p:grpSp>
      <p:grpSp>
        <p:nvGrpSpPr>
          <p:cNvPr id="369673" name="Group 9"/>
          <p:cNvGrpSpPr>
            <a:grpSpLocks/>
          </p:cNvGrpSpPr>
          <p:nvPr/>
        </p:nvGrpSpPr>
        <p:grpSpPr bwMode="auto">
          <a:xfrm>
            <a:off x="4067175" y="2205038"/>
            <a:ext cx="3313113" cy="1354137"/>
            <a:chOff x="2653" y="1643"/>
            <a:chExt cx="2087" cy="853"/>
          </a:xfrm>
        </p:grpSpPr>
        <p:sp>
          <p:nvSpPr>
            <p:cNvPr id="369674" name="Rectangle 10"/>
            <p:cNvSpPr>
              <a:spLocks noChangeArrowheads="1"/>
            </p:cNvSpPr>
            <p:nvPr/>
          </p:nvSpPr>
          <p:spPr bwMode="auto">
            <a:xfrm>
              <a:off x="4558" y="1643"/>
              <a:ext cx="182" cy="817"/>
            </a:xfrm>
            <a:prstGeom prst="rect">
              <a:avLst/>
            </a:prstGeom>
            <a:solidFill>
              <a:srgbClr val="99CCFF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楷体_GB2312" charset="0"/>
              </a:endParaRPr>
            </a:p>
          </p:txBody>
        </p:sp>
        <p:grpSp>
          <p:nvGrpSpPr>
            <p:cNvPr id="25613" name="Group 11"/>
            <p:cNvGrpSpPr>
              <a:grpSpLocks/>
            </p:cNvGrpSpPr>
            <p:nvPr/>
          </p:nvGrpSpPr>
          <p:grpSpPr bwMode="auto">
            <a:xfrm>
              <a:off x="2653" y="1661"/>
              <a:ext cx="1905" cy="835"/>
              <a:chOff x="2653" y="1643"/>
              <a:chExt cx="1905" cy="835"/>
            </a:xfrm>
          </p:grpSpPr>
          <p:sp>
            <p:nvSpPr>
              <p:cNvPr id="369676" name="Rectangle 12"/>
              <p:cNvSpPr>
                <a:spLocks noChangeArrowheads="1"/>
              </p:cNvSpPr>
              <p:nvPr/>
            </p:nvSpPr>
            <p:spPr bwMode="auto">
              <a:xfrm>
                <a:off x="2653" y="1661"/>
                <a:ext cx="182" cy="817"/>
              </a:xfrm>
              <a:prstGeom prst="rect">
                <a:avLst/>
              </a:prstGeom>
              <a:solidFill>
                <a:srgbClr val="99CCFF">
                  <a:alpha val="20000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楷体_GB2312" charset="0"/>
                </a:endParaRPr>
              </a:p>
            </p:txBody>
          </p:sp>
          <p:sp>
            <p:nvSpPr>
              <p:cNvPr id="369677" name="Rectangle 13"/>
              <p:cNvSpPr>
                <a:spLocks noChangeArrowheads="1"/>
              </p:cNvSpPr>
              <p:nvPr/>
            </p:nvSpPr>
            <p:spPr bwMode="auto">
              <a:xfrm>
                <a:off x="2835" y="1643"/>
                <a:ext cx="1723" cy="182"/>
              </a:xfrm>
              <a:prstGeom prst="rect">
                <a:avLst/>
              </a:prstGeom>
              <a:solidFill>
                <a:srgbClr val="99CCFF">
                  <a:alpha val="20000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楷体_GB2312" charset="0"/>
                </a:endParaRPr>
              </a:p>
            </p:txBody>
          </p:sp>
        </p:grpSp>
      </p:grpSp>
      <p:grpSp>
        <p:nvGrpSpPr>
          <p:cNvPr id="369686" name="Group 22"/>
          <p:cNvGrpSpPr>
            <a:grpSpLocks/>
          </p:cNvGrpSpPr>
          <p:nvPr/>
        </p:nvGrpSpPr>
        <p:grpSpPr bwMode="auto">
          <a:xfrm>
            <a:off x="395288" y="1700213"/>
            <a:ext cx="8207375" cy="863600"/>
            <a:chOff x="295" y="1071"/>
            <a:chExt cx="5170" cy="544"/>
          </a:xfrm>
        </p:grpSpPr>
        <p:sp>
          <p:nvSpPr>
            <p:cNvPr id="369679" name="Rectangle 15"/>
            <p:cNvSpPr>
              <a:spLocks noChangeArrowheads="1"/>
            </p:cNvSpPr>
            <p:nvPr/>
          </p:nvSpPr>
          <p:spPr bwMode="auto">
            <a:xfrm>
              <a:off x="295" y="1116"/>
              <a:ext cx="771" cy="499"/>
            </a:xfrm>
            <a:prstGeom prst="rect">
              <a:avLst/>
            </a:prstGeom>
            <a:solidFill>
              <a:srgbClr val="CCFF66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楷体_GB2312" charset="0"/>
              </a:endParaRPr>
            </a:p>
          </p:txBody>
        </p:sp>
        <p:sp>
          <p:nvSpPr>
            <p:cNvPr id="369680" name="Rectangle 16"/>
            <p:cNvSpPr>
              <a:spLocks noChangeArrowheads="1"/>
            </p:cNvSpPr>
            <p:nvPr/>
          </p:nvSpPr>
          <p:spPr bwMode="auto">
            <a:xfrm>
              <a:off x="4694" y="1071"/>
              <a:ext cx="771" cy="499"/>
            </a:xfrm>
            <a:prstGeom prst="rect">
              <a:avLst/>
            </a:prstGeom>
            <a:solidFill>
              <a:srgbClr val="CCFF66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楷体_GB2312" charset="0"/>
              </a:endParaRPr>
            </a:p>
          </p:txBody>
        </p:sp>
      </p:grpSp>
      <p:grpSp>
        <p:nvGrpSpPr>
          <p:cNvPr id="369681" name="Group 17"/>
          <p:cNvGrpSpPr>
            <a:grpSpLocks/>
          </p:cNvGrpSpPr>
          <p:nvPr/>
        </p:nvGrpSpPr>
        <p:grpSpPr bwMode="auto">
          <a:xfrm>
            <a:off x="3635375" y="2781300"/>
            <a:ext cx="1728788" cy="863600"/>
            <a:chOff x="2381" y="1979"/>
            <a:chExt cx="1089" cy="544"/>
          </a:xfrm>
        </p:grpSpPr>
        <p:sp>
          <p:nvSpPr>
            <p:cNvPr id="369682" name="Line 18"/>
            <p:cNvSpPr>
              <a:spLocks noChangeShapeType="1"/>
            </p:cNvSpPr>
            <p:nvPr/>
          </p:nvSpPr>
          <p:spPr bwMode="auto">
            <a:xfrm>
              <a:off x="2472" y="1979"/>
              <a:ext cx="998" cy="544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prstDash val="lgDash"/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ea typeface="楷体_GB2312" charset="0"/>
              </a:endParaRPr>
            </a:p>
          </p:txBody>
        </p:sp>
        <p:sp>
          <p:nvSpPr>
            <p:cNvPr id="369683" name="Line 19"/>
            <p:cNvSpPr>
              <a:spLocks noChangeShapeType="1"/>
            </p:cNvSpPr>
            <p:nvPr/>
          </p:nvSpPr>
          <p:spPr bwMode="auto">
            <a:xfrm flipH="1">
              <a:off x="2381" y="1979"/>
              <a:ext cx="953" cy="543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prstDash val="lgDash"/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ea typeface="楷体_GB2312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696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696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696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3696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3" dur="2000"/>
                                        <p:tgtEl>
                                          <p:spTgt spid="3696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69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549275"/>
            <a:ext cx="8229600" cy="719138"/>
          </a:xfrm>
        </p:spPr>
        <p:txBody>
          <a:bodyPr/>
          <a:lstStyle/>
          <a:p>
            <a:r>
              <a:rPr lang="en-US" altLang="zh-CN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6.3.2  </a:t>
            </a:r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计数器</a:t>
            </a:r>
          </a:p>
        </p:txBody>
      </p:sp>
      <p:sp>
        <p:nvSpPr>
          <p:cNvPr id="370691" name="Rectangle 3"/>
          <p:cNvSpPr>
            <a:spLocks noGrp="1" noChangeArrowheads="1"/>
          </p:cNvSpPr>
          <p:nvPr>
            <p:ph idx="1"/>
          </p:nvPr>
        </p:nvSpPr>
        <p:spPr>
          <a:xfrm>
            <a:off x="468313" y="1341438"/>
            <a:ext cx="8208962" cy="4721225"/>
          </a:xfrm>
        </p:spPr>
        <p:txBody>
          <a:bodyPr/>
          <a:lstStyle/>
          <a:p>
            <a:pPr marL="457200" indent="-457200"/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用于计数、分频、定时、产生节拍脉冲等</a:t>
            </a:r>
            <a:endParaRPr lang="en-US" altLang="zh-CN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marL="457200" indent="-457200"/>
            <a:endParaRPr lang="en-US" altLang="zh-CN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marL="457200" indent="-457200"/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分类：按时钟分，同步、异步</a:t>
            </a:r>
            <a:endParaRPr lang="en-US" altLang="zh-CN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marL="457200" indent="-457200">
              <a:buFontTx/>
              <a:buNone/>
            </a:pPr>
            <a:r>
              <a:rPr lang="en-US" altLang="zh-CN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		     </a:t>
            </a:r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按计数过程中数字增减分，加、减和可逆</a:t>
            </a:r>
            <a:endParaRPr lang="en-US" altLang="zh-CN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marL="457200" indent="-457200">
              <a:buFontTx/>
              <a:buNone/>
            </a:pPr>
            <a:r>
              <a:rPr lang="en-US" altLang="zh-CN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  		     </a:t>
            </a:r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按计数器中的数字编码分，二进制、二</a:t>
            </a:r>
            <a:r>
              <a:rPr lang="en-US" altLang="zh-CN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-</a:t>
            </a:r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十进制和</a:t>
            </a:r>
            <a:r>
              <a:rPr lang="en-US" altLang="zh-CN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	     </a:t>
            </a:r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循环码</a:t>
            </a:r>
            <a:r>
              <a:rPr lang="en-US" altLang="zh-CN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…</a:t>
            </a:r>
          </a:p>
          <a:p>
            <a:pPr marL="457200" indent="-457200">
              <a:buFontTx/>
              <a:buNone/>
            </a:pPr>
            <a:r>
              <a:rPr lang="en-US" altLang="zh-CN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   		     </a:t>
            </a:r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按计数容量分，十进制，六十进制</a:t>
            </a:r>
            <a:r>
              <a:rPr lang="en-US" altLang="zh-CN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…</a:t>
            </a:r>
          </a:p>
          <a:p>
            <a:pPr marL="457200" indent="-457200">
              <a:buFontTx/>
              <a:buNone/>
            </a:pPr>
            <a:endParaRPr lang="zh-CN" altLang="en-US" smtClean="0">
              <a:effectLst>
                <a:outerShdw blurRad="38100" dist="38100" dir="2700000" algn="tl">
                  <a:srgbClr val="C0C0C0"/>
                </a:outerShdw>
              </a:effectLst>
              <a:latin typeface="楷体_GB2312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1724" name="Group 12"/>
          <p:cNvGrpSpPr>
            <a:grpSpLocks/>
          </p:cNvGrpSpPr>
          <p:nvPr/>
        </p:nvGrpSpPr>
        <p:grpSpPr bwMode="auto">
          <a:xfrm>
            <a:off x="4787900" y="404813"/>
            <a:ext cx="3487738" cy="5976937"/>
            <a:chOff x="3016" y="255"/>
            <a:chExt cx="2197" cy="3765"/>
          </a:xfrm>
        </p:grpSpPr>
        <p:pic>
          <p:nvPicPr>
            <p:cNvPr id="27652" name="Picture 9" descr="6-3-10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3016" y="255"/>
              <a:ext cx="2197" cy="37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71718" name="Rectangle 6"/>
            <p:cNvSpPr>
              <a:spLocks noChangeArrowheads="1"/>
            </p:cNvSpPr>
            <p:nvPr/>
          </p:nvSpPr>
          <p:spPr bwMode="auto">
            <a:xfrm>
              <a:off x="3424" y="482"/>
              <a:ext cx="635" cy="3039"/>
            </a:xfrm>
            <a:prstGeom prst="rect">
              <a:avLst/>
            </a:prstGeom>
            <a:solidFill>
              <a:srgbClr val="FFFF66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楷体_GB2312" charset="0"/>
              </a:endParaRPr>
            </a:p>
          </p:txBody>
        </p:sp>
      </p:grpSp>
      <p:sp>
        <p:nvSpPr>
          <p:cNvPr id="371714" name="Rectangle 2"/>
          <p:cNvSpPr>
            <a:spLocks noGrp="1" noChangeArrowheads="1"/>
          </p:cNvSpPr>
          <p:nvPr>
            <p:ph idx="1"/>
          </p:nvPr>
        </p:nvSpPr>
        <p:spPr>
          <a:xfrm>
            <a:off x="395288" y="476250"/>
            <a:ext cx="3960812" cy="5656263"/>
          </a:xfrm>
        </p:spPr>
        <p:txBody>
          <a:bodyPr/>
          <a:lstStyle/>
          <a:p>
            <a:pPr marL="457200" indent="-457200">
              <a:buFontTx/>
              <a:buNone/>
            </a:pPr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一、同步计数器</a:t>
            </a:r>
            <a:endParaRPr lang="en-US" altLang="zh-CN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marL="457200" indent="-457200">
              <a:buFontTx/>
              <a:buAutoNum type="arabicPeriod"/>
            </a:pPr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同步二进制计数器</a:t>
            </a:r>
            <a:endParaRPr lang="en-US" altLang="zh-CN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marL="457200" indent="-457200">
              <a:buFontTx/>
              <a:buNone/>
            </a:pPr>
            <a:r>
              <a:rPr lang="en-US" altLang="zh-CN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①</a:t>
            </a:r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同步二进制加法计数器</a:t>
            </a:r>
            <a:endParaRPr lang="en-US" altLang="zh-CN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marL="457200" indent="-457200">
              <a:buFontTx/>
              <a:buNone/>
            </a:pPr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原理：根据二进制加法运算规则可知：在多位二进制数末位加</a:t>
            </a:r>
            <a:r>
              <a:rPr lang="en-US" altLang="zh-CN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1</a:t>
            </a:r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，若第</a:t>
            </a:r>
            <a:r>
              <a:rPr lang="en-US" altLang="zh-CN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i</a:t>
            </a:r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位以下皆为</a:t>
            </a:r>
            <a:r>
              <a:rPr lang="en-US" altLang="zh-CN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1</a:t>
            </a:r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时，则第</a:t>
            </a:r>
            <a:r>
              <a:rPr lang="en-US" altLang="zh-CN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i</a:t>
            </a:r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位应翻转。</a:t>
            </a:r>
            <a:endParaRPr lang="en-US" altLang="zh-CN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marL="457200" indent="-457200">
              <a:buFontTx/>
              <a:buNone/>
            </a:pPr>
            <a:endParaRPr lang="en-US" altLang="zh-CN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marL="457200" indent="-457200">
              <a:buFontTx/>
              <a:buNone/>
            </a:pPr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由此得出规律，若用</a:t>
            </a:r>
            <a:r>
              <a:rPr lang="en-US" altLang="zh-CN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T</a:t>
            </a:r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触发器构成计数器，则第</a:t>
            </a:r>
            <a:r>
              <a:rPr lang="en-US" altLang="zh-CN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i</a:t>
            </a:r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位触发器输入端</a:t>
            </a:r>
            <a:r>
              <a:rPr lang="en-US" altLang="zh-CN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Ti</a:t>
            </a:r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的逻辑式应为：</a:t>
            </a:r>
          </a:p>
        </p:txBody>
      </p:sp>
      <p:graphicFrame>
        <p:nvGraphicFramePr>
          <p:cNvPr id="27651" name="Object 3"/>
          <p:cNvGraphicFramePr>
            <a:graphicFrameLocks noChangeAspect="1"/>
          </p:cNvGraphicFramePr>
          <p:nvPr/>
        </p:nvGraphicFramePr>
        <p:xfrm>
          <a:off x="2051050" y="5300663"/>
          <a:ext cx="2116138" cy="898525"/>
        </p:xfrm>
        <a:graphic>
          <a:graphicData uri="http://schemas.openxmlformats.org/presentationml/2006/ole">
            <p:oleObj spid="_x0000_s27651" name="公式" r:id="rId4" imgW="1079500" imgH="457200" progId="Equation.3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717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3" name="Picture 16" descr="6-3-1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51275" y="476250"/>
            <a:ext cx="4845050" cy="5688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28674" name="Object 2"/>
          <p:cNvGraphicFramePr>
            <a:graphicFrameLocks noGrp="1" noChangeAspect="1"/>
          </p:cNvGraphicFramePr>
          <p:nvPr>
            <p:ph idx="1"/>
          </p:nvPr>
        </p:nvGraphicFramePr>
        <p:xfrm>
          <a:off x="179388" y="1052513"/>
          <a:ext cx="3960812" cy="2890837"/>
        </p:xfrm>
        <a:graphic>
          <a:graphicData uri="http://schemas.openxmlformats.org/presentationml/2006/ole">
            <p:oleObj spid="_x0000_s28674" name="Photo Editor 照片" r:id="rId4" imgW="22685714" imgH="16556761" progId="">
              <p:embed/>
            </p:oleObj>
          </a:graphicData>
        </a:graphic>
      </p:graphicFrame>
      <p:sp>
        <p:nvSpPr>
          <p:cNvPr id="372740" name="Rectangle 4"/>
          <p:cNvSpPr>
            <a:spLocks noChangeArrowheads="1"/>
          </p:cNvSpPr>
          <p:nvPr/>
        </p:nvSpPr>
        <p:spPr bwMode="auto">
          <a:xfrm>
            <a:off x="4500563" y="836613"/>
            <a:ext cx="288925" cy="5040312"/>
          </a:xfrm>
          <a:prstGeom prst="rect">
            <a:avLst/>
          </a:prstGeom>
          <a:solidFill>
            <a:srgbClr val="FF99CC">
              <a:alpha val="20000"/>
            </a:srgbClr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楷体_GB2312" charset="0"/>
            </a:endParaRPr>
          </a:p>
        </p:txBody>
      </p:sp>
      <p:sp>
        <p:nvSpPr>
          <p:cNvPr id="372741" name="Rectangle 5"/>
          <p:cNvSpPr>
            <a:spLocks noChangeArrowheads="1"/>
          </p:cNvSpPr>
          <p:nvPr/>
        </p:nvSpPr>
        <p:spPr bwMode="auto">
          <a:xfrm>
            <a:off x="4916488" y="1196975"/>
            <a:ext cx="217487" cy="4449763"/>
          </a:xfrm>
          <a:prstGeom prst="rect">
            <a:avLst/>
          </a:prstGeom>
          <a:solidFill>
            <a:srgbClr val="FFFF66">
              <a:alpha val="20000"/>
            </a:srgbClr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楷体_GB2312" charset="0"/>
            </a:endParaRPr>
          </a:p>
        </p:txBody>
      </p:sp>
      <p:sp>
        <p:nvSpPr>
          <p:cNvPr id="372742" name="Rectangle 6"/>
          <p:cNvSpPr>
            <a:spLocks noChangeArrowheads="1"/>
          </p:cNvSpPr>
          <p:nvPr/>
        </p:nvSpPr>
        <p:spPr bwMode="auto">
          <a:xfrm>
            <a:off x="5146675" y="1196975"/>
            <a:ext cx="217488" cy="4449763"/>
          </a:xfrm>
          <a:prstGeom prst="rect">
            <a:avLst/>
          </a:prstGeom>
          <a:solidFill>
            <a:srgbClr val="CCFF66">
              <a:alpha val="20000"/>
            </a:srgbClr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楷体_GB2312" charset="0"/>
            </a:endParaRPr>
          </a:p>
        </p:txBody>
      </p:sp>
      <p:sp>
        <p:nvSpPr>
          <p:cNvPr id="372743" name="Rectangle 7"/>
          <p:cNvSpPr>
            <a:spLocks noChangeArrowheads="1"/>
          </p:cNvSpPr>
          <p:nvPr/>
        </p:nvSpPr>
        <p:spPr bwMode="auto">
          <a:xfrm>
            <a:off x="5724525" y="836613"/>
            <a:ext cx="217488" cy="5040312"/>
          </a:xfrm>
          <a:prstGeom prst="rect">
            <a:avLst/>
          </a:prstGeom>
          <a:solidFill>
            <a:srgbClr val="99CCFF">
              <a:alpha val="20000"/>
            </a:srgbClr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楷体_GB2312" charset="0"/>
            </a:endParaRPr>
          </a:p>
        </p:txBody>
      </p:sp>
      <p:sp>
        <p:nvSpPr>
          <p:cNvPr id="372744" name="Rectangle 8"/>
          <p:cNvSpPr>
            <a:spLocks noChangeArrowheads="1"/>
          </p:cNvSpPr>
          <p:nvPr/>
        </p:nvSpPr>
        <p:spPr bwMode="auto">
          <a:xfrm>
            <a:off x="5003800" y="836613"/>
            <a:ext cx="217488" cy="5040312"/>
          </a:xfrm>
          <a:prstGeom prst="rect">
            <a:avLst/>
          </a:prstGeom>
          <a:solidFill>
            <a:schemeClr val="hlink">
              <a:alpha val="20000"/>
            </a:schemeClr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楷体_GB2312" charset="0"/>
            </a:endParaRPr>
          </a:p>
        </p:txBody>
      </p:sp>
      <p:sp>
        <p:nvSpPr>
          <p:cNvPr id="372745" name="Rectangle 9"/>
          <p:cNvSpPr>
            <a:spLocks noChangeArrowheads="1"/>
          </p:cNvSpPr>
          <p:nvPr/>
        </p:nvSpPr>
        <p:spPr bwMode="auto">
          <a:xfrm>
            <a:off x="5219700" y="836613"/>
            <a:ext cx="217488" cy="5040312"/>
          </a:xfrm>
          <a:prstGeom prst="rect">
            <a:avLst/>
          </a:prstGeom>
          <a:solidFill>
            <a:schemeClr val="folHlink">
              <a:alpha val="20000"/>
            </a:schemeClr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楷体_GB2312" charset="0"/>
            </a:endParaRPr>
          </a:p>
        </p:txBody>
      </p:sp>
      <p:sp>
        <p:nvSpPr>
          <p:cNvPr id="372746" name="Rectangle 10"/>
          <p:cNvSpPr>
            <a:spLocks noChangeArrowheads="1"/>
          </p:cNvSpPr>
          <p:nvPr/>
        </p:nvSpPr>
        <p:spPr bwMode="auto">
          <a:xfrm>
            <a:off x="5435600" y="836613"/>
            <a:ext cx="288925" cy="5040312"/>
          </a:xfrm>
          <a:prstGeom prst="rect">
            <a:avLst/>
          </a:prstGeom>
          <a:solidFill>
            <a:srgbClr val="FF99CC">
              <a:alpha val="20000"/>
            </a:srgbClr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楷体_GB2312" charset="0"/>
            </a:endParaRPr>
          </a:p>
        </p:txBody>
      </p:sp>
      <p:sp>
        <p:nvSpPr>
          <p:cNvPr id="372747" name="Rectangle 11"/>
          <p:cNvSpPr>
            <a:spLocks noChangeArrowheads="1"/>
          </p:cNvSpPr>
          <p:nvPr/>
        </p:nvSpPr>
        <p:spPr bwMode="auto">
          <a:xfrm>
            <a:off x="4787900" y="836613"/>
            <a:ext cx="217488" cy="5040312"/>
          </a:xfrm>
          <a:prstGeom prst="rect">
            <a:avLst/>
          </a:prstGeom>
          <a:solidFill>
            <a:srgbClr val="FFFF66">
              <a:alpha val="20000"/>
            </a:srgbClr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楷体_GB2312" charset="0"/>
            </a:endParaRPr>
          </a:p>
        </p:txBody>
      </p:sp>
      <p:sp>
        <p:nvSpPr>
          <p:cNvPr id="372748" name="Rectangle 12"/>
          <p:cNvSpPr>
            <a:spLocks noChangeArrowheads="1"/>
          </p:cNvSpPr>
          <p:nvPr/>
        </p:nvSpPr>
        <p:spPr bwMode="auto">
          <a:xfrm>
            <a:off x="5940425" y="836613"/>
            <a:ext cx="217488" cy="5040312"/>
          </a:xfrm>
          <a:prstGeom prst="rect">
            <a:avLst/>
          </a:prstGeom>
          <a:solidFill>
            <a:srgbClr val="CCFF66">
              <a:alpha val="20000"/>
            </a:srgbClr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楷体_GB2312" charset="0"/>
            </a:endParaRPr>
          </a:p>
        </p:txBody>
      </p:sp>
      <p:sp>
        <p:nvSpPr>
          <p:cNvPr id="372749" name="Rectangle 13"/>
          <p:cNvSpPr>
            <a:spLocks noChangeArrowheads="1"/>
          </p:cNvSpPr>
          <p:nvPr/>
        </p:nvSpPr>
        <p:spPr bwMode="auto">
          <a:xfrm>
            <a:off x="6156325" y="836613"/>
            <a:ext cx="217488" cy="5040312"/>
          </a:xfrm>
          <a:prstGeom prst="rect">
            <a:avLst/>
          </a:prstGeom>
          <a:solidFill>
            <a:srgbClr val="99CCFF">
              <a:alpha val="20000"/>
            </a:srgbClr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楷体_GB2312" charset="0"/>
            </a:endParaRPr>
          </a:p>
        </p:txBody>
      </p:sp>
      <p:sp>
        <p:nvSpPr>
          <p:cNvPr id="372750" name="Rectangle 14"/>
          <p:cNvSpPr>
            <a:spLocks noChangeArrowheads="1"/>
          </p:cNvSpPr>
          <p:nvPr/>
        </p:nvSpPr>
        <p:spPr bwMode="auto">
          <a:xfrm>
            <a:off x="6372225" y="836613"/>
            <a:ext cx="287338" cy="5040312"/>
          </a:xfrm>
          <a:prstGeom prst="rect">
            <a:avLst/>
          </a:prstGeom>
          <a:solidFill>
            <a:schemeClr val="hlink">
              <a:alpha val="20000"/>
            </a:schemeClr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楷体_GB2312" charset="0"/>
            </a:endParaRPr>
          </a:p>
        </p:txBody>
      </p:sp>
      <p:sp>
        <p:nvSpPr>
          <p:cNvPr id="372751" name="Rectangle 15"/>
          <p:cNvSpPr>
            <a:spLocks noChangeArrowheads="1"/>
          </p:cNvSpPr>
          <p:nvPr/>
        </p:nvSpPr>
        <p:spPr bwMode="auto">
          <a:xfrm>
            <a:off x="6659563" y="836613"/>
            <a:ext cx="217487" cy="5040312"/>
          </a:xfrm>
          <a:prstGeom prst="rect">
            <a:avLst/>
          </a:prstGeom>
          <a:solidFill>
            <a:schemeClr val="folHlink">
              <a:alpha val="20000"/>
            </a:schemeClr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楷体_GB231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7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器件实例：</a:t>
            </a:r>
            <a:r>
              <a:rPr lang="en-US" altLang="zh-CN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74161</a:t>
            </a:r>
          </a:p>
        </p:txBody>
      </p:sp>
      <p:pic>
        <p:nvPicPr>
          <p:cNvPr id="373849" name="Picture 89" descr="6-3-16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>
          <a:xfrm>
            <a:off x="250825" y="1484313"/>
            <a:ext cx="3968750" cy="5184775"/>
          </a:xfrm>
          <a:noFill/>
        </p:spPr>
      </p:pic>
      <p:graphicFrame>
        <p:nvGraphicFramePr>
          <p:cNvPr id="373765" name="Group 5"/>
          <p:cNvGraphicFramePr>
            <a:graphicFrameLocks noGrp="1"/>
          </p:cNvGraphicFramePr>
          <p:nvPr/>
        </p:nvGraphicFramePr>
        <p:xfrm>
          <a:off x="4427538" y="2420938"/>
          <a:ext cx="4608512" cy="2879726"/>
        </p:xfrm>
        <a:graphic>
          <a:graphicData uri="http://schemas.openxmlformats.org/drawingml/2006/table">
            <a:tbl>
              <a:tblPr/>
              <a:tblGrid>
                <a:gridCol w="542925"/>
                <a:gridCol w="538162"/>
                <a:gridCol w="574675"/>
                <a:gridCol w="512763"/>
                <a:gridCol w="474662"/>
                <a:gridCol w="1965325"/>
              </a:tblGrid>
              <a:tr h="4445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工作状态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841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X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X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置</a:t>
                      </a: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 0</a:t>
                      </a:r>
                      <a:r>
                        <a:rPr kumimoji="0" lang="zh-CN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（异步）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CC"/>
                    </a:solidFill>
                  </a:tcPr>
                </a:tc>
              </a:tr>
              <a:tr h="4889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X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预置数（同步）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4889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X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2B2B2">
                        <a:alpha val="4509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2B2B2">
                        <a:alpha val="4509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2B2B2">
                        <a:alpha val="4509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2B2B2">
                        <a:alpha val="4509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2B2B2">
                        <a:alpha val="4509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保持（包括</a:t>
                      </a: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C</a:t>
                      </a:r>
                      <a:r>
                        <a:rPr kumimoji="0" lang="zh-CN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）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2B2B2">
                        <a:alpha val="45097"/>
                      </a:srgbClr>
                    </a:solidFill>
                  </a:tcPr>
                </a:tc>
              </a:tr>
              <a:tr h="4841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X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2B2B2">
                        <a:alpha val="4509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2B2B2">
                        <a:alpha val="4509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2B2B2">
                        <a:alpha val="4509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2B2B2">
                        <a:alpha val="4509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2B2B2">
                        <a:alpha val="4509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保持（</a:t>
                      </a: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C=0</a:t>
                      </a:r>
                      <a:r>
                        <a:rPr kumimoji="0" lang="zh-CN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）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2B2B2">
                        <a:alpha val="45097"/>
                      </a:srgbClr>
                    </a:solidFill>
                  </a:tcPr>
                </a:tc>
              </a:tr>
              <a:tr h="4889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>
                        <a:alpha val="4705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>
                        <a:alpha val="4705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>
                        <a:alpha val="4705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>
                        <a:alpha val="4705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>
                        <a:alpha val="4705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计数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>
                        <a:alpha val="47058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9746" name="Object 70"/>
          <p:cNvGraphicFramePr>
            <a:graphicFrameLocks noChangeAspect="1"/>
          </p:cNvGraphicFramePr>
          <p:nvPr/>
        </p:nvGraphicFramePr>
        <p:xfrm>
          <a:off x="4356100" y="2492375"/>
          <a:ext cx="2684463" cy="277813"/>
        </p:xfrm>
        <a:graphic>
          <a:graphicData uri="http://schemas.openxmlformats.org/presentationml/2006/ole">
            <p:oleObj spid="_x0000_s29746" name="公式" r:id="rId4" imgW="2082800" imgH="215900" progId="Equation.3">
              <p:embed/>
            </p:oleObj>
          </a:graphicData>
        </a:graphic>
      </p:graphicFrame>
      <p:grpSp>
        <p:nvGrpSpPr>
          <p:cNvPr id="29747" name="Group 71"/>
          <p:cNvGrpSpPr>
            <a:grpSpLocks/>
          </p:cNvGrpSpPr>
          <p:nvPr/>
        </p:nvGrpSpPr>
        <p:grpSpPr bwMode="auto">
          <a:xfrm>
            <a:off x="4427538" y="3500438"/>
            <a:ext cx="431800" cy="215900"/>
            <a:chOff x="2789" y="1970"/>
            <a:chExt cx="545" cy="190"/>
          </a:xfrm>
        </p:grpSpPr>
        <p:sp>
          <p:nvSpPr>
            <p:cNvPr id="373832" name="Line 72"/>
            <p:cNvSpPr>
              <a:spLocks noChangeShapeType="1"/>
            </p:cNvSpPr>
            <p:nvPr/>
          </p:nvSpPr>
          <p:spPr bwMode="auto">
            <a:xfrm>
              <a:off x="2789" y="2160"/>
              <a:ext cx="18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ea typeface="楷体_GB2312" charset="0"/>
              </a:endParaRPr>
            </a:p>
          </p:txBody>
        </p:sp>
        <p:sp>
          <p:nvSpPr>
            <p:cNvPr id="373833" name="Line 73"/>
            <p:cNvSpPr>
              <a:spLocks noChangeShapeType="1"/>
            </p:cNvSpPr>
            <p:nvPr/>
          </p:nvSpPr>
          <p:spPr bwMode="auto">
            <a:xfrm flipV="1">
              <a:off x="2971" y="1978"/>
              <a:ext cx="0" cy="18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ea typeface="楷体_GB2312" charset="0"/>
              </a:endParaRPr>
            </a:p>
          </p:txBody>
        </p:sp>
        <p:sp>
          <p:nvSpPr>
            <p:cNvPr id="373834" name="Line 74"/>
            <p:cNvSpPr>
              <a:spLocks noChangeShapeType="1"/>
            </p:cNvSpPr>
            <p:nvPr/>
          </p:nvSpPr>
          <p:spPr bwMode="auto">
            <a:xfrm>
              <a:off x="2969" y="1970"/>
              <a:ext cx="18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ea typeface="楷体_GB2312" charset="0"/>
              </a:endParaRPr>
            </a:p>
          </p:txBody>
        </p:sp>
        <p:sp>
          <p:nvSpPr>
            <p:cNvPr id="373835" name="Line 75"/>
            <p:cNvSpPr>
              <a:spLocks noChangeShapeType="1"/>
            </p:cNvSpPr>
            <p:nvPr/>
          </p:nvSpPr>
          <p:spPr bwMode="auto">
            <a:xfrm>
              <a:off x="3152" y="1978"/>
              <a:ext cx="0" cy="18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ea typeface="楷体_GB2312" charset="0"/>
              </a:endParaRPr>
            </a:p>
          </p:txBody>
        </p:sp>
        <p:sp>
          <p:nvSpPr>
            <p:cNvPr id="373836" name="Line 76"/>
            <p:cNvSpPr>
              <a:spLocks noChangeShapeType="1"/>
            </p:cNvSpPr>
            <p:nvPr/>
          </p:nvSpPr>
          <p:spPr bwMode="auto">
            <a:xfrm>
              <a:off x="3152" y="2160"/>
              <a:ext cx="18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ea typeface="楷体_GB2312" charset="0"/>
              </a:endParaRPr>
            </a:p>
          </p:txBody>
        </p:sp>
      </p:grpSp>
      <p:grpSp>
        <p:nvGrpSpPr>
          <p:cNvPr id="29748" name="Group 77"/>
          <p:cNvGrpSpPr>
            <a:grpSpLocks/>
          </p:cNvGrpSpPr>
          <p:nvPr/>
        </p:nvGrpSpPr>
        <p:grpSpPr bwMode="auto">
          <a:xfrm>
            <a:off x="4427538" y="4941888"/>
            <a:ext cx="431800" cy="215900"/>
            <a:chOff x="2789" y="1970"/>
            <a:chExt cx="545" cy="190"/>
          </a:xfrm>
        </p:grpSpPr>
        <p:sp>
          <p:nvSpPr>
            <p:cNvPr id="373838" name="Line 78"/>
            <p:cNvSpPr>
              <a:spLocks noChangeShapeType="1"/>
            </p:cNvSpPr>
            <p:nvPr/>
          </p:nvSpPr>
          <p:spPr bwMode="auto">
            <a:xfrm>
              <a:off x="2789" y="2160"/>
              <a:ext cx="18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ea typeface="楷体_GB2312" charset="0"/>
              </a:endParaRPr>
            </a:p>
          </p:txBody>
        </p:sp>
        <p:sp>
          <p:nvSpPr>
            <p:cNvPr id="373839" name="Line 79"/>
            <p:cNvSpPr>
              <a:spLocks noChangeShapeType="1"/>
            </p:cNvSpPr>
            <p:nvPr/>
          </p:nvSpPr>
          <p:spPr bwMode="auto">
            <a:xfrm flipV="1">
              <a:off x="2971" y="1978"/>
              <a:ext cx="0" cy="18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ea typeface="楷体_GB2312" charset="0"/>
              </a:endParaRPr>
            </a:p>
          </p:txBody>
        </p:sp>
        <p:sp>
          <p:nvSpPr>
            <p:cNvPr id="373840" name="Line 80"/>
            <p:cNvSpPr>
              <a:spLocks noChangeShapeType="1"/>
            </p:cNvSpPr>
            <p:nvPr/>
          </p:nvSpPr>
          <p:spPr bwMode="auto">
            <a:xfrm>
              <a:off x="2969" y="1970"/>
              <a:ext cx="18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ea typeface="楷体_GB2312" charset="0"/>
              </a:endParaRPr>
            </a:p>
          </p:txBody>
        </p:sp>
        <p:sp>
          <p:nvSpPr>
            <p:cNvPr id="373841" name="Line 81"/>
            <p:cNvSpPr>
              <a:spLocks noChangeShapeType="1"/>
            </p:cNvSpPr>
            <p:nvPr/>
          </p:nvSpPr>
          <p:spPr bwMode="auto">
            <a:xfrm>
              <a:off x="3152" y="1978"/>
              <a:ext cx="0" cy="18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ea typeface="楷体_GB2312" charset="0"/>
              </a:endParaRPr>
            </a:p>
          </p:txBody>
        </p:sp>
        <p:sp>
          <p:nvSpPr>
            <p:cNvPr id="373842" name="Line 82"/>
            <p:cNvSpPr>
              <a:spLocks noChangeShapeType="1"/>
            </p:cNvSpPr>
            <p:nvPr/>
          </p:nvSpPr>
          <p:spPr bwMode="auto">
            <a:xfrm>
              <a:off x="3152" y="2160"/>
              <a:ext cx="18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ea typeface="楷体_GB2312" charset="0"/>
              </a:endParaRPr>
            </a:p>
          </p:txBody>
        </p:sp>
      </p:grpSp>
      <p:pic>
        <p:nvPicPr>
          <p:cNvPr id="29749" name="Picture 85" descr="74161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219700" y="476250"/>
            <a:ext cx="2735263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786" name="Rectangle 2"/>
          <p:cNvSpPr>
            <a:spLocks noGrp="1" noChangeArrowheads="1"/>
          </p:cNvSpPr>
          <p:nvPr>
            <p:ph idx="1"/>
          </p:nvPr>
        </p:nvSpPr>
        <p:spPr>
          <a:xfrm>
            <a:off x="395288" y="620713"/>
            <a:ext cx="3960812" cy="5656262"/>
          </a:xfrm>
        </p:spPr>
        <p:txBody>
          <a:bodyPr/>
          <a:lstStyle/>
          <a:p>
            <a:pPr marL="457200" indent="-457200">
              <a:buFontTx/>
              <a:buNone/>
            </a:pPr>
            <a:r>
              <a:rPr lang="en-US" altLang="zh-CN" smtClean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</a:rPr>
              <a:t>②</a:t>
            </a:r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同步二进制减法计数器</a:t>
            </a:r>
            <a:endParaRPr lang="en-US" altLang="zh-CN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marL="457200" indent="-457200">
              <a:buFontTx/>
              <a:buNone/>
            </a:pPr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原理：根据二进制减法运算规则可知：在多位二进制数末位减</a:t>
            </a:r>
            <a:r>
              <a:rPr lang="en-US" altLang="zh-CN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1</a:t>
            </a:r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，若第</a:t>
            </a:r>
            <a:r>
              <a:rPr lang="en-US" altLang="zh-CN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i</a:t>
            </a:r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位以下皆为</a:t>
            </a:r>
            <a:r>
              <a:rPr lang="en-US" altLang="zh-CN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0</a:t>
            </a:r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时，则第</a:t>
            </a:r>
            <a:r>
              <a:rPr lang="en-US" altLang="zh-CN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i</a:t>
            </a:r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位应翻转。</a:t>
            </a:r>
            <a:endParaRPr lang="en-US" altLang="zh-CN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marL="457200" indent="-457200"/>
            <a:endParaRPr lang="en-US" altLang="zh-CN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marL="457200" indent="-457200">
              <a:buFontTx/>
              <a:buNone/>
            </a:pPr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由此得出规律，若用</a:t>
            </a:r>
            <a:r>
              <a:rPr lang="en-US" altLang="zh-CN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T</a:t>
            </a:r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触发器构成计数器，则第</a:t>
            </a:r>
            <a:r>
              <a:rPr lang="en-US" altLang="zh-CN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i</a:t>
            </a:r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位触发器输入端</a:t>
            </a:r>
            <a:r>
              <a:rPr lang="en-US" altLang="zh-CN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Ti</a:t>
            </a:r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的逻辑式应为：</a:t>
            </a:r>
            <a:endParaRPr lang="en-US" altLang="zh-CN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marL="457200" indent="-457200"/>
            <a:endParaRPr lang="en-US" altLang="zh-CN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marL="457200" indent="-457200">
              <a:buFontTx/>
              <a:buNone/>
            </a:pPr>
            <a:endParaRPr lang="zh-CN" altLang="en-US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graphicFrame>
        <p:nvGraphicFramePr>
          <p:cNvPr id="30722" name="Object 3"/>
          <p:cNvGraphicFramePr>
            <a:graphicFrameLocks noChangeAspect="1"/>
          </p:cNvGraphicFramePr>
          <p:nvPr/>
        </p:nvGraphicFramePr>
        <p:xfrm>
          <a:off x="1258888" y="5013325"/>
          <a:ext cx="2655887" cy="1127125"/>
        </p:xfrm>
        <a:graphic>
          <a:graphicData uri="http://schemas.openxmlformats.org/presentationml/2006/ole">
            <p:oleObj spid="_x0000_s30722" name="公式" r:id="rId3" imgW="1079500" imgH="457200" progId="Equation.3">
              <p:embed/>
            </p:oleObj>
          </a:graphicData>
        </a:graphic>
      </p:graphicFrame>
      <p:grpSp>
        <p:nvGrpSpPr>
          <p:cNvPr id="374792" name="Group 8"/>
          <p:cNvGrpSpPr>
            <a:grpSpLocks/>
          </p:cNvGrpSpPr>
          <p:nvPr/>
        </p:nvGrpSpPr>
        <p:grpSpPr bwMode="auto">
          <a:xfrm>
            <a:off x="4932363" y="476250"/>
            <a:ext cx="3140075" cy="5689600"/>
            <a:chOff x="3107" y="300"/>
            <a:chExt cx="1978" cy="3584"/>
          </a:xfrm>
        </p:grpSpPr>
        <p:pic>
          <p:nvPicPr>
            <p:cNvPr id="30724" name="Picture 7" descr="6-3-1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3107" y="300"/>
              <a:ext cx="1978" cy="35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74790" name="Rectangle 6"/>
            <p:cNvSpPr>
              <a:spLocks noChangeArrowheads="1"/>
            </p:cNvSpPr>
            <p:nvPr/>
          </p:nvSpPr>
          <p:spPr bwMode="auto">
            <a:xfrm>
              <a:off x="3424" y="618"/>
              <a:ext cx="545" cy="3092"/>
            </a:xfrm>
            <a:prstGeom prst="rect">
              <a:avLst/>
            </a:prstGeom>
            <a:solidFill>
              <a:srgbClr val="FFFF66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楷体_GB2312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747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8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</a:rPr>
              <a:t>③</a:t>
            </a:r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同步加减计数器</a:t>
            </a:r>
          </a:p>
        </p:txBody>
      </p:sp>
      <p:sp>
        <p:nvSpPr>
          <p:cNvPr id="375811" name="Rectangle 3"/>
          <p:cNvSpPr>
            <a:spLocks noChangeArrowheads="1"/>
          </p:cNvSpPr>
          <p:nvPr/>
        </p:nvSpPr>
        <p:spPr bwMode="auto">
          <a:xfrm>
            <a:off x="3203575" y="1751013"/>
            <a:ext cx="1223963" cy="1368425"/>
          </a:xfrm>
          <a:prstGeom prst="rect">
            <a:avLst/>
          </a:prstGeom>
          <a:solidFill>
            <a:srgbClr val="FFCC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zh-CN" altLang="en-US"/>
              <a:t>加</a:t>
            </a:r>
            <a:r>
              <a:rPr lang="en-US" altLang="zh-CN"/>
              <a:t>/</a:t>
            </a:r>
            <a:r>
              <a:rPr lang="zh-CN" altLang="en-US"/>
              <a:t>减</a:t>
            </a:r>
            <a:endParaRPr lang="en-US" altLang="zh-CN"/>
          </a:p>
          <a:p>
            <a:pPr algn="ctr"/>
            <a:r>
              <a:rPr lang="zh-CN" altLang="en-US"/>
              <a:t>计数器</a:t>
            </a:r>
          </a:p>
        </p:txBody>
      </p:sp>
      <p:sp>
        <p:nvSpPr>
          <p:cNvPr id="375812" name="Line 4"/>
          <p:cNvSpPr>
            <a:spLocks noChangeShapeType="1"/>
          </p:cNvSpPr>
          <p:nvPr/>
        </p:nvSpPr>
        <p:spPr bwMode="auto">
          <a:xfrm>
            <a:off x="2268538" y="1966913"/>
            <a:ext cx="93503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zh-CN" altLang="en-US">
              <a:ea typeface="楷体_GB2312" charset="0"/>
            </a:endParaRPr>
          </a:p>
        </p:txBody>
      </p:sp>
      <p:sp>
        <p:nvSpPr>
          <p:cNvPr id="375813" name="Line 5"/>
          <p:cNvSpPr>
            <a:spLocks noChangeShapeType="1"/>
          </p:cNvSpPr>
          <p:nvPr/>
        </p:nvSpPr>
        <p:spPr bwMode="auto">
          <a:xfrm>
            <a:off x="2268538" y="2759075"/>
            <a:ext cx="93503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zh-CN" altLang="en-US">
              <a:ea typeface="楷体_GB2312" charset="0"/>
            </a:endParaRPr>
          </a:p>
        </p:txBody>
      </p:sp>
      <p:pic>
        <p:nvPicPr>
          <p:cNvPr id="31749" name="Picture 6" descr="j0078708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52638" y="1247775"/>
            <a:ext cx="792162" cy="744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5815" name="Text Box 7"/>
          <p:cNvSpPr txBox="1">
            <a:spLocks noChangeArrowheads="1"/>
          </p:cNvSpPr>
          <p:nvPr/>
        </p:nvSpPr>
        <p:spPr bwMode="auto">
          <a:xfrm>
            <a:off x="2195513" y="2327275"/>
            <a:ext cx="792162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zh-CN" altLang="en-US">
                <a:solidFill>
                  <a:srgbClr val="FF5050"/>
                </a:solidFill>
                <a:latin typeface="方正舒体" charset="0"/>
                <a:ea typeface="方正舒体" charset="0"/>
                <a:cs typeface="方正舒体" charset="0"/>
              </a:rPr>
              <a:t>加</a:t>
            </a:r>
            <a:r>
              <a:rPr lang="en-US" altLang="zh-CN">
                <a:latin typeface="方正舒体" charset="0"/>
                <a:ea typeface="方正舒体" charset="0"/>
                <a:cs typeface="方正舒体" charset="0"/>
              </a:rPr>
              <a:t>/</a:t>
            </a:r>
            <a:r>
              <a:rPr lang="zh-CN" altLang="en-US">
                <a:solidFill>
                  <a:srgbClr val="00FF00"/>
                </a:solidFill>
                <a:latin typeface="方正舒体" charset="0"/>
                <a:ea typeface="方正舒体" charset="0"/>
                <a:cs typeface="方正舒体" charset="0"/>
              </a:rPr>
              <a:t>减</a:t>
            </a:r>
          </a:p>
        </p:txBody>
      </p:sp>
      <p:sp>
        <p:nvSpPr>
          <p:cNvPr id="375816" name="AutoShape 8"/>
          <p:cNvSpPr>
            <a:spLocks noChangeArrowheads="1"/>
          </p:cNvSpPr>
          <p:nvPr/>
        </p:nvSpPr>
        <p:spPr bwMode="auto">
          <a:xfrm>
            <a:off x="4427538" y="2111375"/>
            <a:ext cx="792162" cy="576263"/>
          </a:xfrm>
          <a:prstGeom prst="rightArrow">
            <a:avLst>
              <a:gd name="adj1" fmla="val 50000"/>
              <a:gd name="adj2" fmla="val 34366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楷体_GB2312" charset="0"/>
            </a:endParaRPr>
          </a:p>
        </p:txBody>
      </p:sp>
      <p:sp>
        <p:nvSpPr>
          <p:cNvPr id="375817" name="Text Box 9"/>
          <p:cNvSpPr txBox="1">
            <a:spLocks noChangeArrowheads="1"/>
          </p:cNvSpPr>
          <p:nvPr/>
        </p:nvSpPr>
        <p:spPr bwMode="auto">
          <a:xfrm>
            <a:off x="5219700" y="2111375"/>
            <a:ext cx="15128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>
                <a:ea typeface="方正舒体" pitchFamily="2" charset="-122"/>
              </a:rPr>
              <a:t>计数结果</a:t>
            </a:r>
          </a:p>
        </p:txBody>
      </p:sp>
      <p:sp>
        <p:nvSpPr>
          <p:cNvPr id="375818" name="Rectangle 10"/>
          <p:cNvSpPr>
            <a:spLocks noChangeArrowheads="1"/>
          </p:cNvSpPr>
          <p:nvPr/>
        </p:nvSpPr>
        <p:spPr bwMode="auto">
          <a:xfrm>
            <a:off x="3203575" y="4221163"/>
            <a:ext cx="1223963" cy="1368425"/>
          </a:xfrm>
          <a:prstGeom prst="rect">
            <a:avLst/>
          </a:prstGeom>
          <a:solidFill>
            <a:srgbClr val="FFCC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zh-CN" altLang="en-US"/>
              <a:t>加</a:t>
            </a:r>
            <a:r>
              <a:rPr lang="en-US" altLang="zh-CN"/>
              <a:t>/</a:t>
            </a:r>
            <a:r>
              <a:rPr lang="zh-CN" altLang="en-US"/>
              <a:t>减</a:t>
            </a:r>
            <a:endParaRPr lang="en-US" altLang="zh-CN"/>
          </a:p>
          <a:p>
            <a:pPr algn="ctr"/>
            <a:r>
              <a:rPr lang="zh-CN" altLang="en-US"/>
              <a:t>计数器</a:t>
            </a:r>
          </a:p>
        </p:txBody>
      </p:sp>
      <p:sp>
        <p:nvSpPr>
          <p:cNvPr id="375819" name="Line 11"/>
          <p:cNvSpPr>
            <a:spLocks noChangeShapeType="1"/>
          </p:cNvSpPr>
          <p:nvPr/>
        </p:nvSpPr>
        <p:spPr bwMode="auto">
          <a:xfrm>
            <a:off x="2268538" y="4437063"/>
            <a:ext cx="93503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zh-CN" altLang="en-US">
              <a:ea typeface="楷体_GB2312" charset="0"/>
            </a:endParaRPr>
          </a:p>
        </p:txBody>
      </p:sp>
      <p:sp>
        <p:nvSpPr>
          <p:cNvPr id="375820" name="Line 12"/>
          <p:cNvSpPr>
            <a:spLocks noChangeShapeType="1"/>
          </p:cNvSpPr>
          <p:nvPr/>
        </p:nvSpPr>
        <p:spPr bwMode="auto">
          <a:xfrm>
            <a:off x="2268538" y="5229225"/>
            <a:ext cx="93503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zh-CN" altLang="en-US">
              <a:ea typeface="楷体_GB2312" charset="0"/>
            </a:endParaRPr>
          </a:p>
        </p:txBody>
      </p:sp>
      <p:pic>
        <p:nvPicPr>
          <p:cNvPr id="31756" name="Picture 13" descr="j0078708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52638" y="3717925"/>
            <a:ext cx="792162" cy="744538"/>
          </a:xfrm>
          <a:prstGeom prst="rect">
            <a:avLst/>
          </a:prstGeom>
          <a:solidFill>
            <a:srgbClr val="FF5050"/>
          </a:solidFill>
          <a:ln w="9525">
            <a:noFill/>
            <a:miter lim="800000"/>
            <a:headEnd/>
            <a:tailEnd/>
          </a:ln>
        </p:spPr>
      </p:pic>
      <p:sp>
        <p:nvSpPr>
          <p:cNvPr id="375822" name="AutoShape 14"/>
          <p:cNvSpPr>
            <a:spLocks noChangeArrowheads="1"/>
          </p:cNvSpPr>
          <p:nvPr/>
        </p:nvSpPr>
        <p:spPr bwMode="auto">
          <a:xfrm>
            <a:off x="4427538" y="4581525"/>
            <a:ext cx="792162" cy="576263"/>
          </a:xfrm>
          <a:prstGeom prst="rightArrow">
            <a:avLst>
              <a:gd name="adj1" fmla="val 50000"/>
              <a:gd name="adj2" fmla="val 34366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楷体_GB2312" charset="0"/>
            </a:endParaRPr>
          </a:p>
        </p:txBody>
      </p:sp>
      <p:sp>
        <p:nvSpPr>
          <p:cNvPr id="375823" name="Text Box 15"/>
          <p:cNvSpPr txBox="1">
            <a:spLocks noChangeArrowheads="1"/>
          </p:cNvSpPr>
          <p:nvPr/>
        </p:nvSpPr>
        <p:spPr bwMode="auto">
          <a:xfrm>
            <a:off x="5219700" y="4581525"/>
            <a:ext cx="15128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>
                <a:ea typeface="方正舒体" pitchFamily="2" charset="-122"/>
              </a:rPr>
              <a:t>计数结果</a:t>
            </a:r>
          </a:p>
        </p:txBody>
      </p:sp>
      <p:pic>
        <p:nvPicPr>
          <p:cNvPr id="31759" name="Picture 16" descr="j0078708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51050" y="4484688"/>
            <a:ext cx="792163" cy="744537"/>
          </a:xfrm>
          <a:prstGeom prst="rect">
            <a:avLst/>
          </a:prstGeom>
          <a:solidFill>
            <a:srgbClr val="CCFF66"/>
          </a:solidFill>
          <a:ln w="9525">
            <a:noFill/>
            <a:miter lim="800000"/>
            <a:headEnd/>
            <a:tailEnd/>
          </a:ln>
        </p:spPr>
      </p:pic>
      <p:pic>
        <p:nvPicPr>
          <p:cNvPr id="31760" name="Picture 17" descr="j007862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23850" y="2852738"/>
            <a:ext cx="292100" cy="887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5826" name="Text Box 18"/>
          <p:cNvSpPr txBox="1">
            <a:spLocks noChangeArrowheads="1"/>
          </p:cNvSpPr>
          <p:nvPr/>
        </p:nvSpPr>
        <p:spPr bwMode="auto">
          <a:xfrm>
            <a:off x="611188" y="3141663"/>
            <a:ext cx="1728787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>
                <a:ea typeface="方正舒体" pitchFamily="2" charset="-122"/>
              </a:rPr>
              <a:t>两种解决方案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907" name="Rectangle 3"/>
          <p:cNvSpPr>
            <a:spLocks noGrp="1" noChangeArrowheads="1"/>
          </p:cNvSpPr>
          <p:nvPr>
            <p:ph idx="1"/>
          </p:nvPr>
        </p:nvSpPr>
        <p:spPr>
          <a:xfrm>
            <a:off x="179388" y="404813"/>
            <a:ext cx="7777162" cy="5729287"/>
          </a:xfrm>
        </p:spPr>
        <p:txBody>
          <a:bodyPr/>
          <a:lstStyle/>
          <a:p>
            <a:pPr>
              <a:buFontTx/>
              <a:buNone/>
            </a:pPr>
            <a:r>
              <a:rPr lang="en-US" altLang="zh-CN" smtClean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</a:rPr>
              <a:t>a.</a:t>
            </a:r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</a:rPr>
              <a:t>单时钟方式</a:t>
            </a:r>
            <a:endParaRPr lang="en-US" altLang="zh-CN" smtClean="0">
              <a:effectLst>
                <a:outerShdw blurRad="38100" dist="38100" dir="2700000" algn="tl">
                  <a:srgbClr val="C0C0C0"/>
                </a:outerShdw>
              </a:effectLst>
              <a:latin typeface="楷体_GB2312" pitchFamily="49" charset="-122"/>
            </a:endParaRPr>
          </a:p>
          <a:p>
            <a:pPr>
              <a:buFontTx/>
              <a:buNone/>
            </a:pPr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</a:rPr>
              <a:t>加</a:t>
            </a:r>
            <a:r>
              <a:rPr lang="en-US" altLang="zh-CN" smtClean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</a:rPr>
              <a:t>/</a:t>
            </a:r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</a:rPr>
              <a:t>减脉冲用同一输入端，</a:t>
            </a:r>
            <a:endParaRPr lang="en-US" altLang="zh-CN" smtClean="0">
              <a:effectLst>
                <a:outerShdw blurRad="38100" dist="38100" dir="2700000" algn="tl">
                  <a:srgbClr val="C0C0C0"/>
                </a:outerShdw>
              </a:effectLst>
              <a:latin typeface="楷体_GB2312" pitchFamily="49" charset="-122"/>
            </a:endParaRPr>
          </a:p>
          <a:p>
            <a:pPr>
              <a:buFontTx/>
              <a:buNone/>
            </a:pPr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</a:rPr>
              <a:t>由加</a:t>
            </a:r>
            <a:r>
              <a:rPr lang="en-US" altLang="zh-CN" smtClean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</a:rPr>
              <a:t>/</a:t>
            </a:r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</a:rPr>
              <a:t>减控制线的高低电平决定加</a:t>
            </a:r>
            <a:r>
              <a:rPr lang="en-US" altLang="zh-CN" smtClean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</a:rPr>
              <a:t>/</a:t>
            </a:r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</a:rPr>
              <a:t>减</a:t>
            </a:r>
            <a:endParaRPr lang="en-US" altLang="zh-CN" smtClean="0">
              <a:effectLst>
                <a:outerShdw blurRad="38100" dist="38100" dir="2700000" algn="tl">
                  <a:srgbClr val="C0C0C0"/>
                </a:outerShdw>
              </a:effectLst>
              <a:latin typeface="楷体_GB2312" pitchFamily="49" charset="-122"/>
            </a:endParaRPr>
          </a:p>
          <a:p>
            <a:pPr>
              <a:buFontTx/>
              <a:buNone/>
            </a:pPr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</a:rPr>
              <a:t>器件实例：</a:t>
            </a:r>
            <a:r>
              <a:rPr lang="en-US" altLang="zh-CN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74LS191</a:t>
            </a:r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（用</a:t>
            </a:r>
            <a:r>
              <a:rPr lang="en-US" altLang="zh-CN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T</a:t>
            </a:r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触发器）</a:t>
            </a:r>
            <a:endParaRPr lang="en-US" altLang="zh-CN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buFontTx/>
              <a:buNone/>
            </a:pPr>
            <a:endParaRPr lang="zh-CN" altLang="en-US" smtClean="0">
              <a:effectLst>
                <a:outerShdw blurRad="38100" dist="38100" dir="2700000" algn="tl">
                  <a:srgbClr val="C0C0C0"/>
                </a:outerShdw>
              </a:effectLst>
              <a:latin typeface="楷体_GB2312" pitchFamily="49" charset="-122"/>
            </a:endParaRPr>
          </a:p>
        </p:txBody>
      </p:sp>
      <p:graphicFrame>
        <p:nvGraphicFramePr>
          <p:cNvPr id="379908" name="Group 4"/>
          <p:cNvGraphicFramePr>
            <a:graphicFrameLocks noGrp="1"/>
          </p:cNvGraphicFramePr>
          <p:nvPr/>
        </p:nvGraphicFramePr>
        <p:xfrm>
          <a:off x="395288" y="3860800"/>
          <a:ext cx="4176712" cy="2374901"/>
        </p:xfrm>
        <a:graphic>
          <a:graphicData uri="http://schemas.openxmlformats.org/drawingml/2006/table">
            <a:tbl>
              <a:tblPr/>
              <a:tblGrid>
                <a:gridCol w="693737"/>
                <a:gridCol w="612775"/>
                <a:gridCol w="608013"/>
                <a:gridCol w="696912"/>
                <a:gridCol w="1565275"/>
              </a:tblGrid>
              <a:tr h="4175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itchFamily="66" charset="0"/>
                        <a:ea typeface="楷体_GB2312" pitchFamily="49" charset="-122"/>
                      </a:endParaRPr>
                    </a:p>
                  </a:txBody>
                  <a:tcPr marT="45732" marB="45732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itchFamily="66" charset="0"/>
                        <a:ea typeface="楷体_GB2312" pitchFamily="49" charset="-122"/>
                      </a:endParaRP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itchFamily="66" charset="0"/>
                        <a:ea typeface="楷体_GB2312" pitchFamily="49" charset="-122"/>
                      </a:endParaRP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itchFamily="66" charset="0"/>
                        <a:ea typeface="楷体_GB2312" pitchFamily="49" charset="-122"/>
                      </a:endParaRP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工作状态</a:t>
                      </a: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191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X</a:t>
                      </a:r>
                    </a:p>
                  </a:txBody>
                  <a:tcPr marT="45732" marB="45732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X</a:t>
                      </a: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保持</a:t>
                      </a: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016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X</a:t>
                      </a:r>
                    </a:p>
                  </a:txBody>
                  <a:tcPr marT="45732" marB="45732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X</a:t>
                      </a: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X</a:t>
                      </a: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预置数</a:t>
                      </a: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(</a:t>
                      </a:r>
                      <a:r>
                        <a:rPr kumimoji="0" lang="zh-CN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异步</a:t>
                      </a: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)</a:t>
                      </a: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191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itchFamily="66" charset="0"/>
                        <a:ea typeface="楷体_GB2312" pitchFamily="49" charset="-122"/>
                      </a:endParaRPr>
                    </a:p>
                  </a:txBody>
                  <a:tcPr marT="45732" marB="45732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00">
                        <a:alpha val="4313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00">
                        <a:alpha val="4313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00">
                        <a:alpha val="4313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00">
                        <a:alpha val="4313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加计数</a:t>
                      </a: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00">
                        <a:alpha val="43137"/>
                      </a:srgbClr>
                    </a:solidFill>
                  </a:tcPr>
                </a:tc>
              </a:tr>
              <a:tr h="4175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itchFamily="66" charset="0"/>
                        <a:ea typeface="楷体_GB2312" pitchFamily="49" charset="-122"/>
                      </a:endParaRPr>
                    </a:p>
                  </a:txBody>
                  <a:tcPr marT="45732" marB="45732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00">
                        <a:alpha val="4313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00">
                        <a:alpha val="4313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00">
                        <a:alpha val="4313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00">
                        <a:alpha val="4313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减计数</a:t>
                      </a: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00">
                        <a:alpha val="43137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79958" name="Object 54"/>
          <p:cNvGraphicFramePr>
            <a:graphicFrameLocks noChangeAspect="1"/>
          </p:cNvGraphicFramePr>
          <p:nvPr/>
        </p:nvGraphicFramePr>
        <p:xfrm>
          <a:off x="539750" y="3933825"/>
          <a:ext cx="2471738" cy="285750"/>
        </p:xfrm>
        <a:graphic>
          <a:graphicData uri="http://schemas.openxmlformats.org/presentationml/2006/ole">
            <p:oleObj spid="_x0000_s32805" name="公式" r:id="rId3" imgW="1879600" imgH="215900" progId="Equation.3">
              <p:embed/>
            </p:oleObj>
          </a:graphicData>
        </a:graphic>
      </p:graphicFrame>
      <p:grpSp>
        <p:nvGrpSpPr>
          <p:cNvPr id="379959" name="Group 55"/>
          <p:cNvGrpSpPr>
            <a:grpSpLocks/>
          </p:cNvGrpSpPr>
          <p:nvPr/>
        </p:nvGrpSpPr>
        <p:grpSpPr bwMode="auto">
          <a:xfrm>
            <a:off x="539750" y="5229225"/>
            <a:ext cx="431800" cy="576263"/>
            <a:chOff x="340" y="3521"/>
            <a:chExt cx="272" cy="363"/>
          </a:xfrm>
        </p:grpSpPr>
        <p:grpSp>
          <p:nvGrpSpPr>
            <p:cNvPr id="32809" name="Group 56"/>
            <p:cNvGrpSpPr>
              <a:grpSpLocks/>
            </p:cNvGrpSpPr>
            <p:nvPr/>
          </p:nvGrpSpPr>
          <p:grpSpPr bwMode="auto">
            <a:xfrm>
              <a:off x="340" y="3748"/>
              <a:ext cx="272" cy="136"/>
              <a:chOff x="2789" y="1970"/>
              <a:chExt cx="545" cy="190"/>
            </a:xfrm>
          </p:grpSpPr>
          <p:sp>
            <p:nvSpPr>
              <p:cNvPr id="379961" name="Line 57"/>
              <p:cNvSpPr>
                <a:spLocks noChangeShapeType="1"/>
              </p:cNvSpPr>
              <p:nvPr/>
            </p:nvSpPr>
            <p:spPr bwMode="auto">
              <a:xfrm>
                <a:off x="2789" y="2160"/>
                <a:ext cx="18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ea typeface="楷体_GB2312" charset="0"/>
                </a:endParaRPr>
              </a:p>
            </p:txBody>
          </p:sp>
          <p:sp>
            <p:nvSpPr>
              <p:cNvPr id="379962" name="Line 58"/>
              <p:cNvSpPr>
                <a:spLocks noChangeShapeType="1"/>
              </p:cNvSpPr>
              <p:nvPr/>
            </p:nvSpPr>
            <p:spPr bwMode="auto">
              <a:xfrm flipV="1">
                <a:off x="2971" y="1978"/>
                <a:ext cx="0" cy="18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ea typeface="楷体_GB2312" charset="0"/>
                </a:endParaRPr>
              </a:p>
            </p:txBody>
          </p:sp>
          <p:sp>
            <p:nvSpPr>
              <p:cNvPr id="379963" name="Line 59"/>
              <p:cNvSpPr>
                <a:spLocks noChangeShapeType="1"/>
              </p:cNvSpPr>
              <p:nvPr/>
            </p:nvSpPr>
            <p:spPr bwMode="auto">
              <a:xfrm>
                <a:off x="2969" y="1970"/>
                <a:ext cx="18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ea typeface="楷体_GB2312" charset="0"/>
                </a:endParaRPr>
              </a:p>
            </p:txBody>
          </p:sp>
          <p:sp>
            <p:nvSpPr>
              <p:cNvPr id="379964" name="Line 60"/>
              <p:cNvSpPr>
                <a:spLocks noChangeShapeType="1"/>
              </p:cNvSpPr>
              <p:nvPr/>
            </p:nvSpPr>
            <p:spPr bwMode="auto">
              <a:xfrm>
                <a:off x="3152" y="1978"/>
                <a:ext cx="0" cy="18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ea typeface="楷体_GB2312" charset="0"/>
                </a:endParaRPr>
              </a:p>
            </p:txBody>
          </p:sp>
          <p:sp>
            <p:nvSpPr>
              <p:cNvPr id="379965" name="Line 61"/>
              <p:cNvSpPr>
                <a:spLocks noChangeShapeType="1"/>
              </p:cNvSpPr>
              <p:nvPr/>
            </p:nvSpPr>
            <p:spPr bwMode="auto">
              <a:xfrm>
                <a:off x="3152" y="2160"/>
                <a:ext cx="18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ea typeface="楷体_GB2312" charset="0"/>
                </a:endParaRPr>
              </a:p>
            </p:txBody>
          </p:sp>
        </p:grpSp>
        <p:grpSp>
          <p:nvGrpSpPr>
            <p:cNvPr id="32810" name="Group 62"/>
            <p:cNvGrpSpPr>
              <a:grpSpLocks/>
            </p:cNvGrpSpPr>
            <p:nvPr/>
          </p:nvGrpSpPr>
          <p:grpSpPr bwMode="auto">
            <a:xfrm>
              <a:off x="340" y="3521"/>
              <a:ext cx="272" cy="136"/>
              <a:chOff x="2789" y="1970"/>
              <a:chExt cx="545" cy="190"/>
            </a:xfrm>
          </p:grpSpPr>
          <p:sp>
            <p:nvSpPr>
              <p:cNvPr id="379967" name="Line 63"/>
              <p:cNvSpPr>
                <a:spLocks noChangeShapeType="1"/>
              </p:cNvSpPr>
              <p:nvPr/>
            </p:nvSpPr>
            <p:spPr bwMode="auto">
              <a:xfrm>
                <a:off x="2789" y="2160"/>
                <a:ext cx="18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ea typeface="楷体_GB2312" charset="0"/>
                </a:endParaRPr>
              </a:p>
            </p:txBody>
          </p:sp>
          <p:sp>
            <p:nvSpPr>
              <p:cNvPr id="379968" name="Line 64"/>
              <p:cNvSpPr>
                <a:spLocks noChangeShapeType="1"/>
              </p:cNvSpPr>
              <p:nvPr/>
            </p:nvSpPr>
            <p:spPr bwMode="auto">
              <a:xfrm flipV="1">
                <a:off x="2971" y="1978"/>
                <a:ext cx="0" cy="18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ea typeface="楷体_GB2312" charset="0"/>
                </a:endParaRPr>
              </a:p>
            </p:txBody>
          </p:sp>
          <p:sp>
            <p:nvSpPr>
              <p:cNvPr id="379969" name="Line 65"/>
              <p:cNvSpPr>
                <a:spLocks noChangeShapeType="1"/>
              </p:cNvSpPr>
              <p:nvPr/>
            </p:nvSpPr>
            <p:spPr bwMode="auto">
              <a:xfrm>
                <a:off x="2969" y="1970"/>
                <a:ext cx="18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ea typeface="楷体_GB2312" charset="0"/>
                </a:endParaRPr>
              </a:p>
            </p:txBody>
          </p:sp>
          <p:sp>
            <p:nvSpPr>
              <p:cNvPr id="379970" name="Line 66"/>
              <p:cNvSpPr>
                <a:spLocks noChangeShapeType="1"/>
              </p:cNvSpPr>
              <p:nvPr/>
            </p:nvSpPr>
            <p:spPr bwMode="auto">
              <a:xfrm>
                <a:off x="3152" y="1978"/>
                <a:ext cx="0" cy="18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ea typeface="楷体_GB2312" charset="0"/>
                </a:endParaRPr>
              </a:p>
            </p:txBody>
          </p:sp>
          <p:sp>
            <p:nvSpPr>
              <p:cNvPr id="379971" name="Line 67"/>
              <p:cNvSpPr>
                <a:spLocks noChangeShapeType="1"/>
              </p:cNvSpPr>
              <p:nvPr/>
            </p:nvSpPr>
            <p:spPr bwMode="auto">
              <a:xfrm>
                <a:off x="3152" y="2160"/>
                <a:ext cx="18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ea typeface="楷体_GB2312" charset="0"/>
                </a:endParaRPr>
              </a:p>
            </p:txBody>
          </p:sp>
        </p:grpSp>
      </p:grpSp>
      <p:graphicFrame>
        <p:nvGraphicFramePr>
          <p:cNvPr id="379972" name="Object 68"/>
          <p:cNvGraphicFramePr>
            <a:graphicFrameLocks noChangeAspect="1"/>
          </p:cNvGraphicFramePr>
          <p:nvPr/>
        </p:nvGraphicFramePr>
        <p:xfrm>
          <a:off x="11113" y="2249488"/>
          <a:ext cx="4933950" cy="1536700"/>
        </p:xfrm>
        <a:graphic>
          <a:graphicData uri="http://schemas.openxmlformats.org/presentationml/2006/ole">
            <p:oleObj spid="_x0000_s32807" name="公式" r:id="rId4" imgW="2120900" imgH="660400" progId="Equation.3">
              <p:embed/>
            </p:oleObj>
          </a:graphicData>
        </a:graphic>
      </p:graphicFrame>
      <p:pic>
        <p:nvPicPr>
          <p:cNvPr id="379973" name="Picture 69" descr="6-3-16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003800" y="1700213"/>
            <a:ext cx="3779838" cy="4767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799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799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799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3799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3799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802" name="Rectangle 2"/>
          <p:cNvSpPr>
            <a:spLocks noGrp="1" noChangeArrowheads="1"/>
          </p:cNvSpPr>
          <p:nvPr>
            <p:ph type="title"/>
          </p:nvPr>
        </p:nvSpPr>
        <p:spPr>
          <a:xfrm>
            <a:off x="250825" y="260350"/>
            <a:ext cx="8229600" cy="720725"/>
          </a:xfrm>
        </p:spPr>
        <p:txBody>
          <a:bodyPr/>
          <a:lstStyle/>
          <a:p>
            <a:pPr>
              <a:defRPr/>
            </a:pPr>
            <a:r>
              <a:rPr lang="en-US" altLang="zh-CN"/>
              <a:t>6.1 </a:t>
            </a:r>
            <a:r>
              <a:rPr lang="zh-CN" altLang="en-US"/>
              <a:t>概述</a:t>
            </a:r>
          </a:p>
        </p:txBody>
      </p:sp>
      <p:sp>
        <p:nvSpPr>
          <p:cNvPr id="332803" name="Rectangle 3"/>
          <p:cNvSpPr>
            <a:spLocks noGrp="1" noChangeArrowheads="1"/>
          </p:cNvSpPr>
          <p:nvPr>
            <p:ph idx="1"/>
          </p:nvPr>
        </p:nvSpPr>
        <p:spPr>
          <a:xfrm>
            <a:off x="323850" y="908050"/>
            <a:ext cx="8137525" cy="5153025"/>
          </a:xfrm>
        </p:spPr>
        <p:txBody>
          <a:bodyPr/>
          <a:lstStyle/>
          <a:p>
            <a:pPr marL="457200" indent="-457200">
              <a:buFontTx/>
              <a:buNone/>
            </a:pPr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一、时序逻辑电路的特点</a:t>
            </a:r>
            <a:endParaRPr lang="en-US" altLang="zh-CN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marL="457200" indent="-457200">
              <a:buFontTx/>
              <a:buAutoNum type="arabicPeriod"/>
            </a:pPr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功能上：</a:t>
            </a:r>
            <a:r>
              <a:rPr lang="zh-CN" altLang="en-US" u="sng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任一时刻的输出不仅取决于该时刻的输入，还与电路原来的状态有关</a:t>
            </a:r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。</a:t>
            </a:r>
            <a:endParaRPr lang="en-US" altLang="zh-CN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marL="457200" indent="-457200">
              <a:buFontTx/>
              <a:buNone/>
            </a:pPr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例：串行加法器，两个多位数从低位到高位逐位相加</a:t>
            </a:r>
            <a:endParaRPr lang="en-US" altLang="zh-CN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marL="457200" indent="-457200">
              <a:buFontTx/>
              <a:buNone/>
            </a:pPr>
            <a:r>
              <a:rPr lang="en-US" altLang="zh-CN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				</a:t>
            </a:r>
          </a:p>
          <a:p>
            <a:pPr marL="457200" indent="-457200">
              <a:buFontTx/>
              <a:buNone/>
            </a:pPr>
            <a:r>
              <a:rPr lang="en-US" altLang="zh-CN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				</a:t>
            </a:r>
          </a:p>
          <a:p>
            <a:pPr marL="457200" indent="-457200">
              <a:buFontTx/>
              <a:buNone/>
            </a:pPr>
            <a:r>
              <a:rPr lang="en-US" altLang="zh-CN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				2. </a:t>
            </a:r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电路结构上</a:t>
            </a:r>
            <a:endParaRPr lang="en-US" altLang="zh-CN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marL="457200" indent="-457200">
              <a:buFontTx/>
              <a:buNone/>
            </a:pPr>
            <a:r>
              <a:rPr lang="en-US" altLang="zh-CN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				</a:t>
            </a:r>
            <a:r>
              <a:rPr lang="en-US" altLang="zh-CN" smtClean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</a:rPr>
              <a:t>①</a:t>
            </a:r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</a:rPr>
              <a:t>包含存储电路和组合电路</a:t>
            </a:r>
            <a:endParaRPr lang="en-US" altLang="zh-CN" smtClean="0">
              <a:effectLst>
                <a:outerShdw blurRad="38100" dist="38100" dir="2700000" algn="tl">
                  <a:srgbClr val="C0C0C0"/>
                </a:outerShdw>
              </a:effectLst>
              <a:latin typeface="楷体_GB2312" pitchFamily="49" charset="-122"/>
            </a:endParaRPr>
          </a:p>
          <a:p>
            <a:pPr marL="457200" indent="-457200">
              <a:buFontTx/>
              <a:buNone/>
            </a:pPr>
            <a:r>
              <a:rPr lang="en-US" altLang="zh-CN" smtClean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</a:rPr>
              <a:t>				②</a:t>
            </a:r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</a:rPr>
              <a:t>存储器状态和输入变量共同决定输出</a:t>
            </a:r>
            <a:endParaRPr lang="en-US" altLang="zh-CN" smtClean="0">
              <a:effectLst>
                <a:outerShdw blurRad="38100" dist="38100" dir="2700000" algn="tl">
                  <a:srgbClr val="C0C0C0"/>
                </a:outerShdw>
              </a:effectLst>
              <a:latin typeface="楷体_GB2312" pitchFamily="49" charset="-122"/>
            </a:endParaRPr>
          </a:p>
          <a:p>
            <a:pPr marL="457200" indent="-457200">
              <a:buFontTx/>
              <a:buNone/>
            </a:pPr>
            <a:endParaRPr lang="zh-CN" altLang="en-US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pic>
        <p:nvPicPr>
          <p:cNvPr id="332806" name="Picture 6" descr="6-1-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68313" y="2924175"/>
            <a:ext cx="2570162" cy="273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8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328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328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3328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8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328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328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6" dur="1000"/>
                                        <p:tgtEl>
                                          <p:spTgt spid="3328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328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328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1" dur="1000"/>
                                        <p:tgtEl>
                                          <p:spTgt spid="3328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8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328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328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8" dur="1000"/>
                                        <p:tgtEl>
                                          <p:spTgt spid="3328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8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328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328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3" dur="1000"/>
                                        <p:tgtEl>
                                          <p:spTgt spid="3328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80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3280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3280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8" dur="1000"/>
                                        <p:tgtEl>
                                          <p:spTgt spid="33280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3" name="Picture 11" descr="6-3-18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50825" y="1052513"/>
            <a:ext cx="4176713" cy="554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80930" name="Rectangle 2"/>
          <p:cNvSpPr>
            <a:spLocks noGrp="1" noChangeArrowheads="1"/>
          </p:cNvSpPr>
          <p:nvPr>
            <p:ph idx="1"/>
          </p:nvPr>
        </p:nvSpPr>
        <p:spPr>
          <a:xfrm>
            <a:off x="468313" y="188913"/>
            <a:ext cx="8137525" cy="5729287"/>
          </a:xfrm>
        </p:spPr>
        <p:txBody>
          <a:bodyPr/>
          <a:lstStyle/>
          <a:p>
            <a:pPr>
              <a:buFontTx/>
              <a:buNone/>
            </a:pPr>
            <a:r>
              <a:rPr lang="en-US" altLang="zh-CN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b.</a:t>
            </a:r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双时钟方式</a:t>
            </a:r>
            <a:endParaRPr lang="en-US" altLang="zh-CN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buFontTx/>
              <a:buNone/>
            </a:pPr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</a:rPr>
              <a:t>器件实例：</a:t>
            </a:r>
            <a:r>
              <a:rPr lang="en-US" altLang="zh-CN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74LS193</a:t>
            </a:r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（采用</a:t>
            </a:r>
            <a:r>
              <a:rPr lang="en-US" altLang="zh-CN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T</a:t>
            </a:r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’触发器，即</a:t>
            </a:r>
            <a:r>
              <a:rPr lang="en-US" altLang="zh-CN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T=1</a:t>
            </a:r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）</a:t>
            </a:r>
            <a:endParaRPr lang="en-US" altLang="zh-CN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buFontTx/>
              <a:buNone/>
            </a:pPr>
            <a:endParaRPr lang="zh-CN" altLang="en-US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graphicFrame>
        <p:nvGraphicFramePr>
          <p:cNvPr id="380932" name="Object 4"/>
          <p:cNvGraphicFramePr>
            <a:graphicFrameLocks noChangeAspect="1"/>
          </p:cNvGraphicFramePr>
          <p:nvPr/>
        </p:nvGraphicFramePr>
        <p:xfrm>
          <a:off x="4275138" y="1700213"/>
          <a:ext cx="4868862" cy="1398587"/>
        </p:xfrm>
        <a:graphic>
          <a:graphicData uri="http://schemas.openxmlformats.org/presentationml/2006/ole">
            <p:oleObj spid="_x0000_s33795" name="公式" r:id="rId4" imgW="2298700" imgH="660400" progId="Equation.3">
              <p:embed/>
            </p:oleObj>
          </a:graphicData>
        </a:graphic>
      </p:graphicFrame>
      <p:sp>
        <p:nvSpPr>
          <p:cNvPr id="380933" name="Rectangle 5"/>
          <p:cNvSpPr>
            <a:spLocks noChangeArrowheads="1"/>
          </p:cNvSpPr>
          <p:nvPr/>
        </p:nvSpPr>
        <p:spPr bwMode="auto">
          <a:xfrm>
            <a:off x="611188" y="4005263"/>
            <a:ext cx="3744912" cy="1223962"/>
          </a:xfrm>
          <a:prstGeom prst="rect">
            <a:avLst/>
          </a:prstGeom>
          <a:solidFill>
            <a:srgbClr val="FFFF66">
              <a:alpha val="32001"/>
            </a:srgbClr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楷体_GB2312" charset="0"/>
            </a:endParaRPr>
          </a:p>
        </p:txBody>
      </p:sp>
      <p:sp>
        <p:nvSpPr>
          <p:cNvPr id="380934" name="Oval 6"/>
          <p:cNvSpPr>
            <a:spLocks noChangeArrowheads="1"/>
          </p:cNvSpPr>
          <p:nvPr/>
        </p:nvSpPr>
        <p:spPr bwMode="auto">
          <a:xfrm>
            <a:off x="3276600" y="1916113"/>
            <a:ext cx="215900" cy="288925"/>
          </a:xfrm>
          <a:prstGeom prst="ellipse">
            <a:avLst/>
          </a:prstGeom>
          <a:solidFill>
            <a:srgbClr val="99CCFF">
              <a:alpha val="23000"/>
            </a:srgbClr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楷体_GB2312" charset="0"/>
            </a:endParaRPr>
          </a:p>
        </p:txBody>
      </p:sp>
      <p:sp>
        <p:nvSpPr>
          <p:cNvPr id="380935" name="Oval 7"/>
          <p:cNvSpPr>
            <a:spLocks noChangeArrowheads="1"/>
          </p:cNvSpPr>
          <p:nvPr/>
        </p:nvSpPr>
        <p:spPr bwMode="auto">
          <a:xfrm>
            <a:off x="3276600" y="2995613"/>
            <a:ext cx="215900" cy="288925"/>
          </a:xfrm>
          <a:prstGeom prst="ellipse">
            <a:avLst/>
          </a:prstGeom>
          <a:solidFill>
            <a:srgbClr val="99CCFF">
              <a:alpha val="23000"/>
            </a:srgbClr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楷体_GB2312" charset="0"/>
            </a:endParaRPr>
          </a:p>
        </p:txBody>
      </p:sp>
      <p:sp>
        <p:nvSpPr>
          <p:cNvPr id="380936" name="Oval 8"/>
          <p:cNvSpPr>
            <a:spLocks noChangeArrowheads="1"/>
          </p:cNvSpPr>
          <p:nvPr/>
        </p:nvSpPr>
        <p:spPr bwMode="auto">
          <a:xfrm>
            <a:off x="3290888" y="4149725"/>
            <a:ext cx="215900" cy="288925"/>
          </a:xfrm>
          <a:prstGeom prst="ellipse">
            <a:avLst/>
          </a:prstGeom>
          <a:solidFill>
            <a:srgbClr val="99CCFF">
              <a:alpha val="23000"/>
            </a:srgbClr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楷体_GB2312" charset="0"/>
            </a:endParaRPr>
          </a:p>
        </p:txBody>
      </p:sp>
      <p:sp>
        <p:nvSpPr>
          <p:cNvPr id="380937" name="Oval 9"/>
          <p:cNvSpPr>
            <a:spLocks noChangeArrowheads="1"/>
          </p:cNvSpPr>
          <p:nvPr/>
        </p:nvSpPr>
        <p:spPr bwMode="auto">
          <a:xfrm>
            <a:off x="3319463" y="5284788"/>
            <a:ext cx="215900" cy="288925"/>
          </a:xfrm>
          <a:prstGeom prst="ellipse">
            <a:avLst/>
          </a:prstGeom>
          <a:solidFill>
            <a:srgbClr val="99CCFF">
              <a:alpha val="23000"/>
            </a:srgbClr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楷体_GB2312" charset="0"/>
            </a:endParaRPr>
          </a:p>
        </p:txBody>
      </p:sp>
      <p:graphicFrame>
        <p:nvGraphicFramePr>
          <p:cNvPr id="380938" name="Object 10"/>
          <p:cNvGraphicFramePr>
            <a:graphicFrameLocks noChangeAspect="1"/>
          </p:cNvGraphicFramePr>
          <p:nvPr/>
        </p:nvGraphicFramePr>
        <p:xfrm>
          <a:off x="4375150" y="4365625"/>
          <a:ext cx="4483100" cy="493713"/>
        </p:xfrm>
        <a:graphic>
          <a:graphicData uri="http://schemas.openxmlformats.org/presentationml/2006/ole">
            <p:oleObj spid="_x0000_s33801" name="公式" r:id="rId5" imgW="2070100" imgH="228600" progId="Equation.3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809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809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7" name="Picture 12" descr="6-3-19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92500" y="476250"/>
            <a:ext cx="3581400" cy="6192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81954" name="Rectangle 2"/>
          <p:cNvSpPr>
            <a:spLocks noGrp="1" noChangeArrowheads="1"/>
          </p:cNvSpPr>
          <p:nvPr>
            <p:ph idx="1"/>
          </p:nvPr>
        </p:nvSpPr>
        <p:spPr>
          <a:xfrm>
            <a:off x="34925" y="404813"/>
            <a:ext cx="3455988" cy="5656262"/>
          </a:xfrm>
        </p:spPr>
        <p:txBody>
          <a:bodyPr/>
          <a:lstStyle/>
          <a:p>
            <a:pPr>
              <a:buFontTx/>
              <a:buNone/>
            </a:pPr>
            <a:r>
              <a:rPr lang="en-US" altLang="zh-CN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2.  </a:t>
            </a:r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同步十进制计数器</a:t>
            </a:r>
            <a:endParaRPr lang="en-US" altLang="zh-CN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buFontTx/>
              <a:buNone/>
            </a:pPr>
            <a:r>
              <a:rPr lang="en-US" altLang="zh-CN" smtClean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</a:rPr>
              <a:t>①</a:t>
            </a:r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</a:rPr>
              <a:t>加法计数器</a:t>
            </a:r>
            <a:endParaRPr lang="en-US" altLang="zh-CN" smtClean="0">
              <a:effectLst>
                <a:outerShdw blurRad="38100" dist="38100" dir="2700000" algn="tl">
                  <a:srgbClr val="C0C0C0"/>
                </a:outerShdw>
              </a:effectLst>
              <a:latin typeface="楷体_GB2312" pitchFamily="49" charset="-122"/>
            </a:endParaRPr>
          </a:p>
          <a:p>
            <a:pPr>
              <a:buFontTx/>
              <a:buNone/>
            </a:pPr>
            <a:r>
              <a:rPr lang="en-US" altLang="zh-CN" smtClean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</a:rPr>
              <a:t>	</a:t>
            </a:r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基本原理：在四位二进制计数器基础上修改，当计到</a:t>
            </a:r>
            <a:r>
              <a:rPr lang="en-US" altLang="zh-CN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1001</a:t>
            </a:r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时，则下一个</a:t>
            </a:r>
            <a:r>
              <a:rPr lang="en-US" altLang="zh-CN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CLK</a:t>
            </a:r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电路状态回到</a:t>
            </a:r>
            <a:r>
              <a:rPr lang="en-US" altLang="zh-CN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0000</a:t>
            </a:r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。</a:t>
            </a:r>
          </a:p>
        </p:txBody>
      </p:sp>
      <p:graphicFrame>
        <p:nvGraphicFramePr>
          <p:cNvPr id="381956" name="Object 4"/>
          <p:cNvGraphicFramePr>
            <a:graphicFrameLocks noChangeAspect="1"/>
          </p:cNvGraphicFramePr>
          <p:nvPr/>
        </p:nvGraphicFramePr>
        <p:xfrm>
          <a:off x="7070725" y="1373188"/>
          <a:ext cx="693738" cy="474662"/>
        </p:xfrm>
        <a:graphic>
          <a:graphicData uri="http://schemas.openxmlformats.org/presentationml/2006/ole">
            <p:oleObj spid="_x0000_s34819" name="公式" r:id="rId4" imgW="381000" imgH="228600" progId="Equation.3">
              <p:embed/>
            </p:oleObj>
          </a:graphicData>
        </a:graphic>
      </p:graphicFrame>
      <p:graphicFrame>
        <p:nvGraphicFramePr>
          <p:cNvPr id="381957" name="Object 5"/>
          <p:cNvGraphicFramePr>
            <a:graphicFrameLocks noChangeAspect="1"/>
          </p:cNvGraphicFramePr>
          <p:nvPr/>
        </p:nvGraphicFramePr>
        <p:xfrm>
          <a:off x="7077075" y="2492375"/>
          <a:ext cx="1816100" cy="471488"/>
        </p:xfrm>
        <a:graphic>
          <a:graphicData uri="http://schemas.openxmlformats.org/presentationml/2006/ole">
            <p:oleObj spid="_x0000_s34820" name="公式" r:id="rId5" imgW="1002865" imgH="228501" progId="Equation.3">
              <p:embed/>
            </p:oleObj>
          </a:graphicData>
        </a:graphic>
      </p:graphicFrame>
      <p:graphicFrame>
        <p:nvGraphicFramePr>
          <p:cNvPr id="381958" name="Object 6"/>
          <p:cNvGraphicFramePr>
            <a:graphicFrameLocks noChangeAspect="1"/>
          </p:cNvGraphicFramePr>
          <p:nvPr/>
        </p:nvGraphicFramePr>
        <p:xfrm>
          <a:off x="7159625" y="3692525"/>
          <a:ext cx="1089025" cy="420688"/>
        </p:xfrm>
        <a:graphic>
          <a:graphicData uri="http://schemas.openxmlformats.org/presentationml/2006/ole">
            <p:oleObj spid="_x0000_s34821" name="公式" r:id="rId6" imgW="634449" imgH="215713" progId="Equation.3">
              <p:embed/>
            </p:oleObj>
          </a:graphicData>
        </a:graphic>
      </p:graphicFrame>
      <p:graphicFrame>
        <p:nvGraphicFramePr>
          <p:cNvPr id="381959" name="Object 7"/>
          <p:cNvGraphicFramePr>
            <a:graphicFrameLocks noChangeAspect="1"/>
          </p:cNvGraphicFramePr>
          <p:nvPr/>
        </p:nvGraphicFramePr>
        <p:xfrm>
          <a:off x="395288" y="4724400"/>
          <a:ext cx="3284537" cy="444500"/>
        </p:xfrm>
        <a:graphic>
          <a:graphicData uri="http://schemas.openxmlformats.org/presentationml/2006/ole">
            <p:oleObj spid="_x0000_s34822" name="公式" r:id="rId7" imgW="1917700" imgH="228600" progId="Equation.3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3819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0" dur="2000"/>
                                        <p:tgtEl>
                                          <p:spTgt spid="3819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3" dur="2000"/>
                                        <p:tgtEl>
                                          <p:spTgt spid="3819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6" dur="2000"/>
                                        <p:tgtEl>
                                          <p:spTgt spid="3819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3640" name="Picture 8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71550" y="692150"/>
            <a:ext cx="6769100" cy="4657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53641" name="Text Box 9"/>
          <p:cNvSpPr txBox="1">
            <a:spLocks noChangeArrowheads="1"/>
          </p:cNvSpPr>
          <p:nvPr/>
        </p:nvSpPr>
        <p:spPr bwMode="auto">
          <a:xfrm>
            <a:off x="7019925" y="5445125"/>
            <a:ext cx="15843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>
                <a:ea typeface="方正舒体" pitchFamily="2" charset="-122"/>
              </a:rPr>
              <a:t>能自启动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536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536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536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536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536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3641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978" name="Rectangle 2"/>
          <p:cNvSpPr>
            <a:spLocks noGrp="1" noChangeArrowheads="1"/>
          </p:cNvSpPr>
          <p:nvPr>
            <p:ph idx="1"/>
          </p:nvPr>
        </p:nvSpPr>
        <p:spPr>
          <a:xfrm>
            <a:off x="427038" y="549275"/>
            <a:ext cx="8137525" cy="5656263"/>
          </a:xfrm>
        </p:spPr>
        <p:txBody>
          <a:bodyPr/>
          <a:lstStyle/>
          <a:p>
            <a:pPr>
              <a:buFontTx/>
              <a:buNone/>
            </a:pPr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器件实例：</a:t>
            </a:r>
            <a:r>
              <a:rPr lang="en-US" altLang="zh-CN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74 160</a:t>
            </a:r>
          </a:p>
        </p:txBody>
      </p:sp>
      <p:graphicFrame>
        <p:nvGraphicFramePr>
          <p:cNvPr id="382981" name="Group 5"/>
          <p:cNvGraphicFramePr>
            <a:graphicFrameLocks noGrp="1"/>
          </p:cNvGraphicFramePr>
          <p:nvPr/>
        </p:nvGraphicFramePr>
        <p:xfrm>
          <a:off x="4211638" y="2636838"/>
          <a:ext cx="4681537" cy="2879726"/>
        </p:xfrm>
        <a:graphic>
          <a:graphicData uri="http://schemas.openxmlformats.org/drawingml/2006/table">
            <a:tbl>
              <a:tblPr/>
              <a:tblGrid>
                <a:gridCol w="550862"/>
                <a:gridCol w="547688"/>
                <a:gridCol w="584200"/>
                <a:gridCol w="520700"/>
                <a:gridCol w="481012"/>
                <a:gridCol w="1997075"/>
              </a:tblGrid>
              <a:tr h="4445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工作状态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841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X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X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置</a:t>
                      </a: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 0</a:t>
                      </a:r>
                      <a:r>
                        <a:rPr kumimoji="0" lang="zh-CN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（异步）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CC"/>
                    </a:solidFill>
                  </a:tcPr>
                </a:tc>
              </a:tr>
              <a:tr h="4889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X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预置数（同步）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4889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X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2B2B2">
                        <a:alpha val="4509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2B2B2">
                        <a:alpha val="4509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2B2B2">
                        <a:alpha val="4509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2B2B2">
                        <a:alpha val="4509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2B2B2">
                        <a:alpha val="4509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保持（包括</a:t>
                      </a: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C</a:t>
                      </a:r>
                      <a:r>
                        <a:rPr kumimoji="0" lang="zh-CN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）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2B2B2">
                        <a:alpha val="45097"/>
                      </a:srgbClr>
                    </a:solidFill>
                  </a:tcPr>
                </a:tc>
              </a:tr>
              <a:tr h="4841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X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2B2B2">
                        <a:alpha val="4509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2B2B2">
                        <a:alpha val="4509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2B2B2">
                        <a:alpha val="4509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2B2B2">
                        <a:alpha val="4509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2B2B2">
                        <a:alpha val="4509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保持（</a:t>
                      </a: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C=0</a:t>
                      </a:r>
                      <a:r>
                        <a:rPr kumimoji="0" lang="zh-CN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）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2B2B2">
                        <a:alpha val="45097"/>
                      </a:srgbClr>
                    </a:solidFill>
                  </a:tcPr>
                </a:tc>
              </a:tr>
              <a:tr h="4889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>
                        <a:alpha val="4705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>
                        <a:alpha val="4705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>
                        <a:alpha val="4705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>
                        <a:alpha val="4705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>
                        <a:alpha val="4705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计数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>
                        <a:alpha val="47058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6913" name="Object 70"/>
          <p:cNvGraphicFramePr>
            <a:graphicFrameLocks noChangeAspect="1"/>
          </p:cNvGraphicFramePr>
          <p:nvPr/>
        </p:nvGraphicFramePr>
        <p:xfrm>
          <a:off x="4140200" y="2708275"/>
          <a:ext cx="2787650" cy="279400"/>
        </p:xfrm>
        <a:graphic>
          <a:graphicData uri="http://schemas.openxmlformats.org/presentationml/2006/ole">
            <p:oleObj spid="_x0000_s36913" name="公式" r:id="rId3" imgW="2082800" imgH="215900" progId="Equation.3">
              <p:embed/>
            </p:oleObj>
          </a:graphicData>
        </a:graphic>
      </p:graphicFrame>
      <p:grpSp>
        <p:nvGrpSpPr>
          <p:cNvPr id="36914" name="Group 71"/>
          <p:cNvGrpSpPr>
            <a:grpSpLocks/>
          </p:cNvGrpSpPr>
          <p:nvPr/>
        </p:nvGrpSpPr>
        <p:grpSpPr bwMode="auto">
          <a:xfrm>
            <a:off x="4211638" y="3716338"/>
            <a:ext cx="447675" cy="215900"/>
            <a:chOff x="2789" y="1970"/>
            <a:chExt cx="545" cy="190"/>
          </a:xfrm>
        </p:grpSpPr>
        <p:sp>
          <p:nvSpPr>
            <p:cNvPr id="383048" name="Line 72"/>
            <p:cNvSpPr>
              <a:spLocks noChangeShapeType="1"/>
            </p:cNvSpPr>
            <p:nvPr/>
          </p:nvSpPr>
          <p:spPr bwMode="auto">
            <a:xfrm>
              <a:off x="2789" y="2160"/>
              <a:ext cx="18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ea typeface="楷体_GB2312" charset="0"/>
              </a:endParaRPr>
            </a:p>
          </p:txBody>
        </p:sp>
        <p:sp>
          <p:nvSpPr>
            <p:cNvPr id="383049" name="Line 73"/>
            <p:cNvSpPr>
              <a:spLocks noChangeShapeType="1"/>
            </p:cNvSpPr>
            <p:nvPr/>
          </p:nvSpPr>
          <p:spPr bwMode="auto">
            <a:xfrm flipV="1">
              <a:off x="2971" y="1978"/>
              <a:ext cx="0" cy="18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ea typeface="楷体_GB2312" charset="0"/>
              </a:endParaRPr>
            </a:p>
          </p:txBody>
        </p:sp>
        <p:sp>
          <p:nvSpPr>
            <p:cNvPr id="383050" name="Line 74"/>
            <p:cNvSpPr>
              <a:spLocks noChangeShapeType="1"/>
            </p:cNvSpPr>
            <p:nvPr/>
          </p:nvSpPr>
          <p:spPr bwMode="auto">
            <a:xfrm>
              <a:off x="2971" y="1970"/>
              <a:ext cx="18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ea typeface="楷体_GB2312" charset="0"/>
              </a:endParaRPr>
            </a:p>
          </p:txBody>
        </p:sp>
        <p:sp>
          <p:nvSpPr>
            <p:cNvPr id="383051" name="Line 75"/>
            <p:cNvSpPr>
              <a:spLocks noChangeShapeType="1"/>
            </p:cNvSpPr>
            <p:nvPr/>
          </p:nvSpPr>
          <p:spPr bwMode="auto">
            <a:xfrm>
              <a:off x="3152" y="1978"/>
              <a:ext cx="0" cy="18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ea typeface="楷体_GB2312" charset="0"/>
              </a:endParaRPr>
            </a:p>
          </p:txBody>
        </p:sp>
        <p:sp>
          <p:nvSpPr>
            <p:cNvPr id="383052" name="Line 76"/>
            <p:cNvSpPr>
              <a:spLocks noChangeShapeType="1"/>
            </p:cNvSpPr>
            <p:nvPr/>
          </p:nvSpPr>
          <p:spPr bwMode="auto">
            <a:xfrm>
              <a:off x="3152" y="2160"/>
              <a:ext cx="18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ea typeface="楷体_GB2312" charset="0"/>
              </a:endParaRPr>
            </a:p>
          </p:txBody>
        </p:sp>
      </p:grpSp>
      <p:grpSp>
        <p:nvGrpSpPr>
          <p:cNvPr id="36915" name="Group 77"/>
          <p:cNvGrpSpPr>
            <a:grpSpLocks/>
          </p:cNvGrpSpPr>
          <p:nvPr/>
        </p:nvGrpSpPr>
        <p:grpSpPr bwMode="auto">
          <a:xfrm>
            <a:off x="4211638" y="5157788"/>
            <a:ext cx="447675" cy="215900"/>
            <a:chOff x="2789" y="1970"/>
            <a:chExt cx="545" cy="190"/>
          </a:xfrm>
        </p:grpSpPr>
        <p:sp>
          <p:nvSpPr>
            <p:cNvPr id="383054" name="Line 78"/>
            <p:cNvSpPr>
              <a:spLocks noChangeShapeType="1"/>
            </p:cNvSpPr>
            <p:nvPr/>
          </p:nvSpPr>
          <p:spPr bwMode="auto">
            <a:xfrm>
              <a:off x="2789" y="2160"/>
              <a:ext cx="18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ea typeface="楷体_GB2312" charset="0"/>
              </a:endParaRPr>
            </a:p>
          </p:txBody>
        </p:sp>
        <p:sp>
          <p:nvSpPr>
            <p:cNvPr id="383055" name="Line 79"/>
            <p:cNvSpPr>
              <a:spLocks noChangeShapeType="1"/>
            </p:cNvSpPr>
            <p:nvPr/>
          </p:nvSpPr>
          <p:spPr bwMode="auto">
            <a:xfrm flipV="1">
              <a:off x="2971" y="1978"/>
              <a:ext cx="0" cy="18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ea typeface="楷体_GB2312" charset="0"/>
              </a:endParaRPr>
            </a:p>
          </p:txBody>
        </p:sp>
        <p:sp>
          <p:nvSpPr>
            <p:cNvPr id="383056" name="Line 80"/>
            <p:cNvSpPr>
              <a:spLocks noChangeShapeType="1"/>
            </p:cNvSpPr>
            <p:nvPr/>
          </p:nvSpPr>
          <p:spPr bwMode="auto">
            <a:xfrm>
              <a:off x="2971" y="1970"/>
              <a:ext cx="18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ea typeface="楷体_GB2312" charset="0"/>
              </a:endParaRPr>
            </a:p>
          </p:txBody>
        </p:sp>
        <p:sp>
          <p:nvSpPr>
            <p:cNvPr id="383057" name="Line 81"/>
            <p:cNvSpPr>
              <a:spLocks noChangeShapeType="1"/>
            </p:cNvSpPr>
            <p:nvPr/>
          </p:nvSpPr>
          <p:spPr bwMode="auto">
            <a:xfrm>
              <a:off x="3152" y="1978"/>
              <a:ext cx="0" cy="18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ea typeface="楷体_GB2312" charset="0"/>
              </a:endParaRPr>
            </a:p>
          </p:txBody>
        </p:sp>
        <p:sp>
          <p:nvSpPr>
            <p:cNvPr id="383058" name="Line 82"/>
            <p:cNvSpPr>
              <a:spLocks noChangeShapeType="1"/>
            </p:cNvSpPr>
            <p:nvPr/>
          </p:nvSpPr>
          <p:spPr bwMode="auto">
            <a:xfrm>
              <a:off x="3152" y="2160"/>
              <a:ext cx="18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ea typeface="楷体_GB2312" charset="0"/>
              </a:endParaRPr>
            </a:p>
          </p:txBody>
        </p:sp>
      </p:grpSp>
      <p:pic>
        <p:nvPicPr>
          <p:cNvPr id="36916" name="Picture 83" descr="6-3-21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95288" y="1052513"/>
            <a:ext cx="3609975" cy="51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917" name="Picture 84" descr="74160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932363" y="692150"/>
            <a:ext cx="3168650" cy="185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89" name="Picture 11" descr="6-3-2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03800" y="476250"/>
            <a:ext cx="3382963" cy="5832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54659" name="Rectangle 3"/>
          <p:cNvSpPr>
            <a:spLocks noGrp="1" noChangeArrowheads="1"/>
          </p:cNvSpPr>
          <p:nvPr>
            <p:ph idx="1"/>
          </p:nvPr>
        </p:nvSpPr>
        <p:spPr>
          <a:xfrm>
            <a:off x="250825" y="436563"/>
            <a:ext cx="3168650" cy="5513387"/>
          </a:xfrm>
        </p:spPr>
        <p:txBody>
          <a:bodyPr/>
          <a:lstStyle/>
          <a:p>
            <a:pPr>
              <a:buFontTx/>
              <a:buNone/>
            </a:pPr>
            <a:r>
              <a:rPr lang="en-US" altLang="zh-CN" smtClean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</a:rPr>
              <a:t>②</a:t>
            </a:r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</a:rPr>
              <a:t>减法计数器</a:t>
            </a:r>
            <a:endParaRPr lang="en-US" altLang="zh-CN" smtClean="0">
              <a:effectLst>
                <a:outerShdw blurRad="38100" dist="38100" dir="2700000" algn="tl">
                  <a:srgbClr val="C0C0C0"/>
                </a:outerShdw>
              </a:effectLst>
              <a:latin typeface="楷体_GB2312" pitchFamily="49" charset="-122"/>
            </a:endParaRPr>
          </a:p>
          <a:p>
            <a:pPr>
              <a:buFontTx/>
              <a:buNone/>
            </a:pPr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</a:rPr>
              <a:t>基本原理：对二进制减法计数器进行修改，在</a:t>
            </a:r>
            <a:r>
              <a:rPr lang="en-US" altLang="zh-CN" smtClean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</a:rPr>
              <a:t>0000</a:t>
            </a:r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</a:rPr>
              <a:t>时减</a:t>
            </a:r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</a:rPr>
              <a:t>“</a:t>
            </a:r>
            <a:r>
              <a:rPr lang="en-US" altLang="zh-CN" smtClean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</a:rPr>
              <a:t>1</a:t>
            </a:r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</a:rPr>
              <a:t>”</a:t>
            </a:r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</a:rPr>
              <a:t>后跳变为</a:t>
            </a:r>
            <a:r>
              <a:rPr lang="en-US" altLang="zh-CN" smtClean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</a:rPr>
              <a:t>1001</a:t>
            </a:r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</a:rPr>
              <a:t>，然后按二进制减法计数就行了。</a:t>
            </a:r>
            <a:endParaRPr lang="en-US" altLang="zh-CN" smtClean="0">
              <a:effectLst>
                <a:outerShdw blurRad="38100" dist="38100" dir="2700000" algn="tl">
                  <a:srgbClr val="C0C0C0"/>
                </a:outerShdw>
              </a:effectLst>
              <a:latin typeface="楷体_GB2312" pitchFamily="49" charset="-122"/>
            </a:endParaRPr>
          </a:p>
          <a:p>
            <a:pPr>
              <a:buFontTx/>
              <a:buNone/>
            </a:pPr>
            <a:endParaRPr lang="zh-CN" altLang="en-US" smtClean="0">
              <a:effectLst>
                <a:outerShdw blurRad="38100" dist="38100" dir="2700000" algn="tl">
                  <a:srgbClr val="C0C0C0"/>
                </a:outerShdw>
              </a:effectLst>
              <a:latin typeface="楷体_GB2312" pitchFamily="49" charset="-122"/>
            </a:endParaRPr>
          </a:p>
        </p:txBody>
      </p:sp>
      <p:graphicFrame>
        <p:nvGraphicFramePr>
          <p:cNvPr id="454661" name="Object 5"/>
          <p:cNvGraphicFramePr>
            <a:graphicFrameLocks noChangeAspect="1"/>
          </p:cNvGraphicFramePr>
          <p:nvPr/>
        </p:nvGraphicFramePr>
        <p:xfrm>
          <a:off x="4765675" y="1304925"/>
          <a:ext cx="649288" cy="439738"/>
        </p:xfrm>
        <a:graphic>
          <a:graphicData uri="http://schemas.openxmlformats.org/presentationml/2006/ole">
            <p:oleObj spid="_x0000_s37891" name="公式" r:id="rId4" imgW="381000" imgH="228600" progId="Equation.3">
              <p:embed/>
            </p:oleObj>
          </a:graphicData>
        </a:graphic>
      </p:graphicFrame>
      <p:graphicFrame>
        <p:nvGraphicFramePr>
          <p:cNvPr id="454662" name="Object 6"/>
          <p:cNvGraphicFramePr>
            <a:graphicFrameLocks noChangeAspect="1"/>
          </p:cNvGraphicFramePr>
          <p:nvPr/>
        </p:nvGraphicFramePr>
        <p:xfrm>
          <a:off x="3348038" y="2276475"/>
          <a:ext cx="2411412" cy="423863"/>
        </p:xfrm>
        <a:graphic>
          <a:graphicData uri="http://schemas.openxmlformats.org/presentationml/2006/ole">
            <p:oleObj spid="_x0000_s37892" name="公式" r:id="rId5" imgW="1473200" imgH="228600" progId="Equation.3">
              <p:embed/>
            </p:oleObj>
          </a:graphicData>
        </a:graphic>
      </p:graphicFrame>
      <p:graphicFrame>
        <p:nvGraphicFramePr>
          <p:cNvPr id="454663" name="Object 7"/>
          <p:cNvGraphicFramePr>
            <a:graphicFrameLocks noChangeAspect="1"/>
          </p:cNvGraphicFramePr>
          <p:nvPr/>
        </p:nvGraphicFramePr>
        <p:xfrm>
          <a:off x="1979613" y="3716338"/>
          <a:ext cx="3452812" cy="487362"/>
        </p:xfrm>
        <a:graphic>
          <a:graphicData uri="http://schemas.openxmlformats.org/presentationml/2006/ole">
            <p:oleObj spid="_x0000_s37893" name="公式" r:id="rId6" imgW="1841500" imgH="228600" progId="Equation.3">
              <p:embed/>
            </p:oleObj>
          </a:graphicData>
        </a:graphic>
      </p:graphicFrame>
      <p:graphicFrame>
        <p:nvGraphicFramePr>
          <p:cNvPr id="454664" name="Object 8"/>
          <p:cNvGraphicFramePr>
            <a:graphicFrameLocks noChangeAspect="1"/>
          </p:cNvGraphicFramePr>
          <p:nvPr/>
        </p:nvGraphicFramePr>
        <p:xfrm>
          <a:off x="3132138" y="4868863"/>
          <a:ext cx="1489075" cy="492125"/>
        </p:xfrm>
        <a:graphic>
          <a:graphicData uri="http://schemas.openxmlformats.org/presentationml/2006/ole">
            <p:oleObj spid="_x0000_s37894" name="公式" r:id="rId7" imgW="787400" imgH="228600" progId="Equation.3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4546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0" dur="2000"/>
                                        <p:tgtEl>
                                          <p:spTgt spid="4546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3" dur="2000"/>
                                        <p:tgtEl>
                                          <p:spTgt spid="4546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6" dur="2000"/>
                                        <p:tgtEl>
                                          <p:spTgt spid="4546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3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55650" y="1052513"/>
            <a:ext cx="6480175" cy="3997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84009" name="Text Box 9"/>
          <p:cNvSpPr txBox="1">
            <a:spLocks noChangeArrowheads="1"/>
          </p:cNvSpPr>
          <p:nvPr/>
        </p:nvSpPr>
        <p:spPr bwMode="auto">
          <a:xfrm>
            <a:off x="6227763" y="5302250"/>
            <a:ext cx="15843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000">
                <a:ea typeface="方正舒体" pitchFamily="2" charset="-122"/>
              </a:rPr>
              <a:t>能自启动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840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840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4009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026" name="Rectangle 2"/>
          <p:cNvSpPr>
            <a:spLocks noGrp="1" noChangeArrowheads="1"/>
          </p:cNvSpPr>
          <p:nvPr>
            <p:ph idx="1"/>
          </p:nvPr>
        </p:nvSpPr>
        <p:spPr>
          <a:xfrm>
            <a:off x="179388" y="1341438"/>
            <a:ext cx="8208962" cy="3527425"/>
          </a:xfrm>
        </p:spPr>
        <p:txBody>
          <a:bodyPr/>
          <a:lstStyle/>
          <a:p>
            <a:pPr>
              <a:buFontTx/>
              <a:buNone/>
            </a:pPr>
            <a:r>
              <a:rPr lang="en-US" altLang="zh-CN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③</a:t>
            </a:r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十进制可逆计数器</a:t>
            </a:r>
            <a:endParaRPr lang="en-US" altLang="zh-CN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buFontTx/>
              <a:buNone/>
            </a:pPr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基本原理一致，电路只用到</a:t>
            </a:r>
            <a:r>
              <a:rPr lang="en-US" altLang="zh-CN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0000~1001</a:t>
            </a:r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的十个状态</a:t>
            </a:r>
            <a:endParaRPr lang="en-US" altLang="zh-CN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buFontTx/>
              <a:buNone/>
            </a:pPr>
            <a:endParaRPr lang="en-US" altLang="zh-CN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buFontTx/>
              <a:buNone/>
            </a:pPr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实例器件</a:t>
            </a:r>
            <a:endParaRPr lang="en-US" altLang="zh-CN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buFontTx/>
              <a:buNone/>
            </a:pPr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单时钟：</a:t>
            </a:r>
            <a:r>
              <a:rPr lang="en-US" altLang="zh-CN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74190,168</a:t>
            </a:r>
          </a:p>
          <a:p>
            <a:pPr>
              <a:buFontTx/>
              <a:buNone/>
            </a:pPr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双时钟：</a:t>
            </a:r>
            <a:r>
              <a:rPr lang="en-US" altLang="zh-CN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74192</a:t>
            </a:r>
          </a:p>
          <a:p>
            <a:pPr>
              <a:buFontTx/>
              <a:buNone/>
            </a:pPr>
            <a:endParaRPr lang="en-US" altLang="zh-CN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buFontTx/>
              <a:buNone/>
            </a:pPr>
            <a:endParaRPr lang="zh-CN" altLang="en-US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050" name="Rectangle 2"/>
          <p:cNvSpPr>
            <a:spLocks noGrp="1" noChangeArrowheads="1"/>
          </p:cNvSpPr>
          <p:nvPr>
            <p:ph type="title"/>
          </p:nvPr>
        </p:nvSpPr>
        <p:spPr>
          <a:xfrm>
            <a:off x="250825" y="188913"/>
            <a:ext cx="8229600" cy="884237"/>
          </a:xfrm>
        </p:spPr>
        <p:txBody>
          <a:bodyPr/>
          <a:lstStyle/>
          <a:p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二</a:t>
            </a:r>
            <a:r>
              <a:rPr lang="en-US" altLang="zh-CN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.  </a:t>
            </a:r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异步计数器</a:t>
            </a:r>
          </a:p>
        </p:txBody>
      </p:sp>
      <p:sp>
        <p:nvSpPr>
          <p:cNvPr id="386051" name="Rectangle 3"/>
          <p:cNvSpPr>
            <a:spLocks noGrp="1" noChangeArrowheads="1"/>
          </p:cNvSpPr>
          <p:nvPr>
            <p:ph idx="1"/>
          </p:nvPr>
        </p:nvSpPr>
        <p:spPr>
          <a:xfrm>
            <a:off x="427038" y="908050"/>
            <a:ext cx="2921000" cy="5473700"/>
          </a:xfrm>
        </p:spPr>
        <p:txBody>
          <a:bodyPr/>
          <a:lstStyle/>
          <a:p>
            <a:pPr>
              <a:buFontTx/>
              <a:buNone/>
            </a:pPr>
            <a:r>
              <a:rPr lang="en-US" altLang="zh-CN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1. </a:t>
            </a:r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二进制计数器</a:t>
            </a:r>
            <a:endParaRPr lang="en-US" altLang="zh-CN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buFontTx/>
              <a:buNone/>
            </a:pPr>
            <a:r>
              <a:rPr lang="en-US" altLang="zh-CN" smtClean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</a:rPr>
              <a:t>①</a:t>
            </a:r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</a:rPr>
              <a:t>异步二进制加法计数器</a:t>
            </a:r>
            <a:endParaRPr lang="en-US" altLang="zh-CN" smtClean="0">
              <a:effectLst>
                <a:outerShdw blurRad="38100" dist="38100" dir="2700000" algn="tl">
                  <a:srgbClr val="C0C0C0"/>
                </a:outerShdw>
              </a:effectLst>
              <a:latin typeface="楷体_GB2312" pitchFamily="49" charset="-122"/>
            </a:endParaRPr>
          </a:p>
          <a:p>
            <a:pPr>
              <a:buFontTx/>
              <a:buNone/>
            </a:pPr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</a:rPr>
              <a:t>在末位</a:t>
            </a:r>
            <a:r>
              <a:rPr lang="en-US" altLang="zh-CN" smtClean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</a:rPr>
              <a:t>+1</a:t>
            </a:r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</a:rPr>
              <a:t>时，从低位到高位逐位进位方式工作。</a:t>
            </a:r>
            <a:endParaRPr lang="en-US" altLang="zh-CN" smtClean="0">
              <a:effectLst>
                <a:outerShdw blurRad="38100" dist="38100" dir="2700000" algn="tl">
                  <a:srgbClr val="C0C0C0"/>
                </a:outerShdw>
              </a:effectLst>
              <a:latin typeface="楷体_GB2312" pitchFamily="49" charset="-122"/>
            </a:endParaRPr>
          </a:p>
          <a:p>
            <a:pPr>
              <a:buFontTx/>
              <a:buNone/>
            </a:pPr>
            <a:endParaRPr lang="en-US" altLang="zh-CN" smtClean="0">
              <a:effectLst>
                <a:outerShdw blurRad="38100" dist="38100" dir="2700000" algn="tl">
                  <a:srgbClr val="C0C0C0"/>
                </a:outerShdw>
              </a:effectLst>
              <a:latin typeface="楷体_GB2312" pitchFamily="49" charset="-122"/>
            </a:endParaRPr>
          </a:p>
          <a:p>
            <a:pPr>
              <a:buFontTx/>
              <a:buNone/>
            </a:pPr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</a:rPr>
              <a:t>原则：每</a:t>
            </a:r>
            <a:r>
              <a:rPr lang="en-US" altLang="zh-CN" smtClean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</a:rPr>
              <a:t>1</a:t>
            </a:r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</a:rPr>
              <a:t>位从</a:t>
            </a:r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</a:rPr>
              <a:t>“</a:t>
            </a:r>
            <a:r>
              <a:rPr lang="en-US" altLang="zh-CN" smtClean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</a:rPr>
              <a:t>1</a:t>
            </a:r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</a:rPr>
              <a:t>”</a:t>
            </a:r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</a:rPr>
              <a:t>变</a:t>
            </a:r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</a:rPr>
              <a:t>“</a:t>
            </a:r>
            <a:r>
              <a:rPr lang="en-US" altLang="zh-CN" smtClean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</a:rPr>
              <a:t>0</a:t>
            </a:r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</a:rPr>
              <a:t>”</a:t>
            </a:r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</a:rPr>
              <a:t>时，向高位发出进位，使高位翻转</a:t>
            </a:r>
          </a:p>
        </p:txBody>
      </p:sp>
      <p:pic>
        <p:nvPicPr>
          <p:cNvPr id="386054" name="Picture 6" descr="6-3-2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348038" y="476250"/>
            <a:ext cx="4824412" cy="2038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6055" name="Picture 7" descr="6-3-2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276600" y="2708275"/>
            <a:ext cx="5507038" cy="3571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86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86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074" name="Rectangle 2"/>
          <p:cNvSpPr>
            <a:spLocks noGrp="1" noChangeArrowheads="1"/>
          </p:cNvSpPr>
          <p:nvPr>
            <p:ph idx="1"/>
          </p:nvPr>
        </p:nvSpPr>
        <p:spPr>
          <a:xfrm>
            <a:off x="427038" y="908050"/>
            <a:ext cx="2921000" cy="5473700"/>
          </a:xfrm>
        </p:spPr>
        <p:txBody>
          <a:bodyPr/>
          <a:lstStyle/>
          <a:p>
            <a:pPr>
              <a:buFontTx/>
              <a:buNone/>
            </a:pPr>
            <a:r>
              <a:rPr lang="en-US" altLang="zh-CN" smtClean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</a:rPr>
              <a:t>②</a:t>
            </a:r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</a:rPr>
              <a:t>异步二进制减法计数器</a:t>
            </a:r>
            <a:endParaRPr lang="en-US" altLang="zh-CN" smtClean="0">
              <a:effectLst>
                <a:outerShdw blurRad="38100" dist="38100" dir="2700000" algn="tl">
                  <a:srgbClr val="C0C0C0"/>
                </a:outerShdw>
              </a:effectLst>
              <a:latin typeface="楷体_GB2312" pitchFamily="49" charset="-122"/>
            </a:endParaRPr>
          </a:p>
          <a:p>
            <a:pPr>
              <a:buFontTx/>
              <a:buNone/>
            </a:pPr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</a:rPr>
              <a:t>在末位</a:t>
            </a:r>
            <a:r>
              <a:rPr lang="en-US" altLang="zh-CN" smtClean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</a:rPr>
              <a:t>-1</a:t>
            </a:r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</a:rPr>
              <a:t>时，从低位到高位逐位借位方式工作。</a:t>
            </a:r>
            <a:endParaRPr lang="en-US" altLang="zh-CN" smtClean="0">
              <a:effectLst>
                <a:outerShdw blurRad="38100" dist="38100" dir="2700000" algn="tl">
                  <a:srgbClr val="C0C0C0"/>
                </a:outerShdw>
              </a:effectLst>
              <a:latin typeface="楷体_GB2312" pitchFamily="49" charset="-122"/>
            </a:endParaRPr>
          </a:p>
          <a:p>
            <a:pPr>
              <a:buFontTx/>
              <a:buNone/>
            </a:pPr>
            <a:endParaRPr lang="en-US" altLang="zh-CN" smtClean="0">
              <a:effectLst>
                <a:outerShdw blurRad="38100" dist="38100" dir="2700000" algn="tl">
                  <a:srgbClr val="C0C0C0"/>
                </a:outerShdw>
              </a:effectLst>
              <a:latin typeface="楷体_GB2312" pitchFamily="49" charset="-122"/>
            </a:endParaRPr>
          </a:p>
          <a:p>
            <a:pPr>
              <a:buFontTx/>
              <a:buNone/>
            </a:pPr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</a:rPr>
              <a:t>原则：每</a:t>
            </a:r>
            <a:r>
              <a:rPr lang="en-US" altLang="zh-CN" smtClean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</a:rPr>
              <a:t>1</a:t>
            </a:r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</a:rPr>
              <a:t>位从</a:t>
            </a:r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</a:rPr>
              <a:t>“</a:t>
            </a:r>
            <a:r>
              <a:rPr lang="en-US" altLang="zh-CN" smtClean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</a:rPr>
              <a:t>0</a:t>
            </a:r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</a:rPr>
              <a:t>”</a:t>
            </a:r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</a:rPr>
              <a:t>变</a:t>
            </a:r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</a:rPr>
              <a:t>“</a:t>
            </a:r>
            <a:r>
              <a:rPr lang="en-US" altLang="zh-CN" smtClean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</a:rPr>
              <a:t>1</a:t>
            </a:r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</a:rPr>
              <a:t>”</a:t>
            </a:r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</a:rPr>
              <a:t>时，向高位发出进位，使高位翻转</a:t>
            </a:r>
          </a:p>
        </p:txBody>
      </p:sp>
      <p:pic>
        <p:nvPicPr>
          <p:cNvPr id="387077" name="Picture 5" descr="6-3-27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276600" y="549275"/>
            <a:ext cx="5616575" cy="2055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7078" name="Picture 6" descr="6-3-28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276600" y="2565400"/>
            <a:ext cx="5616575" cy="3690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87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87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09" name="Picture 47" descr="6-3-30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643438" y="2349500"/>
            <a:ext cx="3889375" cy="3833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88098" name="Rectangle 2"/>
          <p:cNvSpPr>
            <a:spLocks noGrp="1" noChangeArrowheads="1"/>
          </p:cNvSpPr>
          <p:nvPr>
            <p:ph idx="1"/>
          </p:nvPr>
        </p:nvSpPr>
        <p:spPr>
          <a:xfrm>
            <a:off x="179388" y="404813"/>
            <a:ext cx="4105275" cy="5975350"/>
          </a:xfrm>
        </p:spPr>
        <p:txBody>
          <a:bodyPr/>
          <a:lstStyle/>
          <a:p>
            <a:pPr>
              <a:buFontTx/>
              <a:buNone/>
            </a:pPr>
            <a:r>
              <a:rPr lang="en-US" altLang="zh-CN" smtClean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</a:rPr>
              <a:t>2</a:t>
            </a:r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</a:rPr>
              <a:t>、异步十进制加法计数器</a:t>
            </a:r>
            <a:endParaRPr lang="en-US" altLang="zh-CN" smtClean="0">
              <a:effectLst>
                <a:outerShdw blurRad="38100" dist="38100" dir="2700000" algn="tl">
                  <a:srgbClr val="C0C0C0"/>
                </a:outerShdw>
              </a:effectLst>
              <a:latin typeface="楷体_GB2312" pitchFamily="49" charset="-122"/>
            </a:endParaRPr>
          </a:p>
          <a:p>
            <a:pPr>
              <a:buFontTx/>
              <a:buNone/>
            </a:pPr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</a:rPr>
              <a:t>原理：</a:t>
            </a:r>
            <a:endParaRPr lang="en-US" altLang="zh-CN" smtClean="0">
              <a:effectLst>
                <a:outerShdw blurRad="38100" dist="38100" dir="2700000" algn="tl">
                  <a:srgbClr val="C0C0C0"/>
                </a:outerShdw>
              </a:effectLst>
              <a:latin typeface="楷体_GB2312" pitchFamily="49" charset="-122"/>
            </a:endParaRPr>
          </a:p>
          <a:p>
            <a:pPr>
              <a:buFontTx/>
              <a:buNone/>
            </a:pPr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</a:rPr>
              <a:t>在</a:t>
            </a:r>
            <a:r>
              <a:rPr lang="en-US" altLang="zh-CN" smtClean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</a:rPr>
              <a:t>4</a:t>
            </a:r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</a:rPr>
              <a:t>位二进制异步加法计数器上修改而成，</a:t>
            </a:r>
            <a:endParaRPr lang="en-US" altLang="zh-CN" smtClean="0">
              <a:effectLst>
                <a:outerShdw blurRad="38100" dist="38100" dir="2700000" algn="tl">
                  <a:srgbClr val="C0C0C0"/>
                </a:outerShdw>
              </a:effectLst>
              <a:latin typeface="楷体_GB2312" pitchFamily="49" charset="-122"/>
            </a:endParaRPr>
          </a:p>
          <a:p>
            <a:pPr>
              <a:buFontTx/>
              <a:buNone/>
            </a:pPr>
            <a:endParaRPr lang="en-US" altLang="zh-CN" smtClean="0">
              <a:effectLst>
                <a:outerShdw blurRad="38100" dist="38100" dir="2700000" algn="tl">
                  <a:srgbClr val="C0C0C0"/>
                </a:outerShdw>
              </a:effectLst>
              <a:latin typeface="楷体_GB2312" pitchFamily="49" charset="-122"/>
            </a:endParaRPr>
          </a:p>
          <a:p>
            <a:pPr>
              <a:buFontTx/>
              <a:buNone/>
            </a:pPr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</a:rPr>
              <a:t>要跳过</a:t>
            </a:r>
            <a:endParaRPr lang="en-US" altLang="zh-CN" smtClean="0">
              <a:effectLst>
                <a:outerShdw blurRad="38100" dist="38100" dir="2700000" algn="tl">
                  <a:srgbClr val="C0C0C0"/>
                </a:outerShdw>
              </a:effectLst>
              <a:latin typeface="楷体_GB2312" pitchFamily="49" charset="-122"/>
            </a:endParaRPr>
          </a:p>
          <a:p>
            <a:pPr>
              <a:buFontTx/>
              <a:buNone/>
            </a:pPr>
            <a:r>
              <a:rPr lang="en-US" altLang="zh-CN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1010 ~ 1111</a:t>
            </a:r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这六个状态</a:t>
            </a:r>
            <a:endParaRPr lang="en-US" altLang="zh-CN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buFontTx/>
              <a:buNone/>
            </a:pPr>
            <a:endParaRPr lang="zh-CN" altLang="en-US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388101" name="Text Box 5"/>
          <p:cNvSpPr txBox="1">
            <a:spLocks noChangeArrowheads="1"/>
          </p:cNvSpPr>
          <p:nvPr/>
        </p:nvSpPr>
        <p:spPr bwMode="auto">
          <a:xfrm>
            <a:off x="5219700" y="2349500"/>
            <a:ext cx="28733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b="1">
                <a:ea typeface="方正舒体" pitchFamily="2" charset="-122"/>
              </a:rPr>
              <a:t>1</a:t>
            </a:r>
          </a:p>
        </p:txBody>
      </p:sp>
      <p:sp>
        <p:nvSpPr>
          <p:cNvPr id="388102" name="Text Box 6"/>
          <p:cNvSpPr txBox="1">
            <a:spLocks noChangeArrowheads="1"/>
          </p:cNvSpPr>
          <p:nvPr/>
        </p:nvSpPr>
        <p:spPr bwMode="auto">
          <a:xfrm>
            <a:off x="5508625" y="2349500"/>
            <a:ext cx="28733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b="1">
                <a:ea typeface="方正舒体" pitchFamily="2" charset="-122"/>
              </a:rPr>
              <a:t>2</a:t>
            </a:r>
          </a:p>
        </p:txBody>
      </p:sp>
      <p:sp>
        <p:nvSpPr>
          <p:cNvPr id="388103" name="Text Box 7"/>
          <p:cNvSpPr txBox="1">
            <a:spLocks noChangeArrowheads="1"/>
          </p:cNvSpPr>
          <p:nvPr/>
        </p:nvSpPr>
        <p:spPr bwMode="auto">
          <a:xfrm>
            <a:off x="5767388" y="2349500"/>
            <a:ext cx="287337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b="1">
                <a:ea typeface="方正舒体" pitchFamily="2" charset="-122"/>
              </a:rPr>
              <a:t>3</a:t>
            </a:r>
          </a:p>
        </p:txBody>
      </p:sp>
      <p:sp>
        <p:nvSpPr>
          <p:cNvPr id="388104" name="Text Box 8"/>
          <p:cNvSpPr txBox="1">
            <a:spLocks noChangeArrowheads="1"/>
          </p:cNvSpPr>
          <p:nvPr/>
        </p:nvSpPr>
        <p:spPr bwMode="auto">
          <a:xfrm>
            <a:off x="6056313" y="2365375"/>
            <a:ext cx="287337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b="1">
                <a:ea typeface="方正舒体" pitchFamily="2" charset="-122"/>
              </a:rPr>
              <a:t>4</a:t>
            </a:r>
          </a:p>
        </p:txBody>
      </p:sp>
      <p:sp>
        <p:nvSpPr>
          <p:cNvPr id="388105" name="Text Box 9"/>
          <p:cNvSpPr txBox="1">
            <a:spLocks noChangeArrowheads="1"/>
          </p:cNvSpPr>
          <p:nvPr/>
        </p:nvSpPr>
        <p:spPr bwMode="auto">
          <a:xfrm>
            <a:off x="6329363" y="2349500"/>
            <a:ext cx="287337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b="1">
                <a:ea typeface="方正舒体" pitchFamily="2" charset="-122"/>
              </a:rPr>
              <a:t>5</a:t>
            </a:r>
          </a:p>
        </p:txBody>
      </p:sp>
      <p:sp>
        <p:nvSpPr>
          <p:cNvPr id="388106" name="Text Box 10"/>
          <p:cNvSpPr txBox="1">
            <a:spLocks noChangeArrowheads="1"/>
          </p:cNvSpPr>
          <p:nvPr/>
        </p:nvSpPr>
        <p:spPr bwMode="auto">
          <a:xfrm>
            <a:off x="6588125" y="2349500"/>
            <a:ext cx="28733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b="1">
                <a:ea typeface="方正舒体" pitchFamily="2" charset="-122"/>
              </a:rPr>
              <a:t>6</a:t>
            </a:r>
          </a:p>
        </p:txBody>
      </p:sp>
      <p:sp>
        <p:nvSpPr>
          <p:cNvPr id="388107" name="Text Box 11"/>
          <p:cNvSpPr txBox="1">
            <a:spLocks noChangeArrowheads="1"/>
          </p:cNvSpPr>
          <p:nvPr/>
        </p:nvSpPr>
        <p:spPr bwMode="auto">
          <a:xfrm>
            <a:off x="6804025" y="2349500"/>
            <a:ext cx="28733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b="1">
                <a:ea typeface="方正舒体" pitchFamily="2" charset="-122"/>
              </a:rPr>
              <a:t>7</a:t>
            </a:r>
          </a:p>
        </p:txBody>
      </p:sp>
      <p:sp>
        <p:nvSpPr>
          <p:cNvPr id="388108" name="Text Box 12"/>
          <p:cNvSpPr txBox="1">
            <a:spLocks noChangeArrowheads="1"/>
          </p:cNvSpPr>
          <p:nvPr/>
        </p:nvSpPr>
        <p:spPr bwMode="auto">
          <a:xfrm>
            <a:off x="7092950" y="2349500"/>
            <a:ext cx="28733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b="1">
                <a:ea typeface="方正舒体" pitchFamily="2" charset="-122"/>
              </a:rPr>
              <a:t>8</a:t>
            </a:r>
          </a:p>
        </p:txBody>
      </p:sp>
      <p:sp>
        <p:nvSpPr>
          <p:cNvPr id="388109" name="Text Box 13"/>
          <p:cNvSpPr txBox="1">
            <a:spLocks noChangeArrowheads="1"/>
          </p:cNvSpPr>
          <p:nvPr/>
        </p:nvSpPr>
        <p:spPr bwMode="auto">
          <a:xfrm>
            <a:off x="7380288" y="2341563"/>
            <a:ext cx="287337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b="1">
                <a:ea typeface="方正舒体" pitchFamily="2" charset="-122"/>
              </a:rPr>
              <a:t>9</a:t>
            </a:r>
          </a:p>
        </p:txBody>
      </p:sp>
      <p:sp>
        <p:nvSpPr>
          <p:cNvPr id="388110" name="Text Box 14"/>
          <p:cNvSpPr txBox="1">
            <a:spLocks noChangeArrowheads="1"/>
          </p:cNvSpPr>
          <p:nvPr/>
        </p:nvSpPr>
        <p:spPr bwMode="auto">
          <a:xfrm>
            <a:off x="7597775" y="2349500"/>
            <a:ext cx="50323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altLang="zh-CN" b="1">
                <a:ea typeface="方正舒体" charset="0"/>
                <a:cs typeface="方正舒体" charset="0"/>
              </a:rPr>
              <a:t>10</a:t>
            </a:r>
          </a:p>
        </p:txBody>
      </p:sp>
      <p:sp>
        <p:nvSpPr>
          <p:cNvPr id="388111" name="Rectangle 15"/>
          <p:cNvSpPr>
            <a:spLocks noChangeArrowheads="1"/>
          </p:cNvSpPr>
          <p:nvPr/>
        </p:nvSpPr>
        <p:spPr bwMode="auto">
          <a:xfrm>
            <a:off x="5148263" y="2636838"/>
            <a:ext cx="273050" cy="1238250"/>
          </a:xfrm>
          <a:prstGeom prst="rect">
            <a:avLst/>
          </a:prstGeom>
          <a:solidFill>
            <a:srgbClr val="99CCFF">
              <a:alpha val="13000"/>
            </a:srgbClr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楷体_GB2312" charset="0"/>
            </a:endParaRPr>
          </a:p>
        </p:txBody>
      </p:sp>
      <p:sp>
        <p:nvSpPr>
          <p:cNvPr id="388112" name="Rectangle 16"/>
          <p:cNvSpPr>
            <a:spLocks noChangeArrowheads="1"/>
          </p:cNvSpPr>
          <p:nvPr/>
        </p:nvSpPr>
        <p:spPr bwMode="auto">
          <a:xfrm>
            <a:off x="5435600" y="2565400"/>
            <a:ext cx="273050" cy="1238250"/>
          </a:xfrm>
          <a:prstGeom prst="rect">
            <a:avLst/>
          </a:prstGeom>
          <a:solidFill>
            <a:srgbClr val="FF99CC">
              <a:alpha val="13000"/>
            </a:srgbClr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楷体_GB2312" charset="0"/>
            </a:endParaRPr>
          </a:p>
        </p:txBody>
      </p:sp>
      <p:sp>
        <p:nvSpPr>
          <p:cNvPr id="388113" name="Rectangle 17"/>
          <p:cNvSpPr>
            <a:spLocks noChangeArrowheads="1"/>
          </p:cNvSpPr>
          <p:nvPr/>
        </p:nvSpPr>
        <p:spPr bwMode="auto">
          <a:xfrm>
            <a:off x="5724525" y="2565400"/>
            <a:ext cx="273050" cy="1238250"/>
          </a:xfrm>
          <a:prstGeom prst="rect">
            <a:avLst/>
          </a:prstGeom>
          <a:solidFill>
            <a:srgbClr val="FFFF66">
              <a:alpha val="13000"/>
            </a:srgbClr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楷体_GB2312" charset="0"/>
            </a:endParaRPr>
          </a:p>
        </p:txBody>
      </p:sp>
      <p:sp>
        <p:nvSpPr>
          <p:cNvPr id="388114" name="Rectangle 18"/>
          <p:cNvSpPr>
            <a:spLocks noChangeArrowheads="1"/>
          </p:cNvSpPr>
          <p:nvPr/>
        </p:nvSpPr>
        <p:spPr bwMode="auto">
          <a:xfrm>
            <a:off x="6011863" y="2565400"/>
            <a:ext cx="273050" cy="1238250"/>
          </a:xfrm>
          <a:prstGeom prst="rect">
            <a:avLst/>
          </a:prstGeom>
          <a:solidFill>
            <a:schemeClr val="hlink">
              <a:alpha val="13000"/>
            </a:schemeClr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楷体_GB2312" charset="0"/>
            </a:endParaRPr>
          </a:p>
        </p:txBody>
      </p:sp>
      <p:sp>
        <p:nvSpPr>
          <p:cNvPr id="388115" name="Rectangle 19"/>
          <p:cNvSpPr>
            <a:spLocks noChangeArrowheads="1"/>
          </p:cNvSpPr>
          <p:nvPr/>
        </p:nvSpPr>
        <p:spPr bwMode="auto">
          <a:xfrm>
            <a:off x="6300788" y="2492375"/>
            <a:ext cx="273050" cy="1238250"/>
          </a:xfrm>
          <a:prstGeom prst="rect">
            <a:avLst/>
          </a:prstGeom>
          <a:solidFill>
            <a:srgbClr val="CCFF66">
              <a:alpha val="13000"/>
            </a:srgbClr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楷体_GB2312" charset="0"/>
            </a:endParaRPr>
          </a:p>
        </p:txBody>
      </p:sp>
      <p:sp>
        <p:nvSpPr>
          <p:cNvPr id="388116" name="Rectangle 20"/>
          <p:cNvSpPr>
            <a:spLocks noChangeArrowheads="1"/>
          </p:cNvSpPr>
          <p:nvPr/>
        </p:nvSpPr>
        <p:spPr bwMode="auto">
          <a:xfrm>
            <a:off x="6559550" y="2492375"/>
            <a:ext cx="273050" cy="1238250"/>
          </a:xfrm>
          <a:prstGeom prst="rect">
            <a:avLst/>
          </a:prstGeom>
          <a:solidFill>
            <a:srgbClr val="FF5050">
              <a:alpha val="13000"/>
            </a:srgbClr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楷体_GB2312" charset="0"/>
            </a:endParaRPr>
          </a:p>
        </p:txBody>
      </p:sp>
      <p:sp>
        <p:nvSpPr>
          <p:cNvPr id="388117" name="Rectangle 21"/>
          <p:cNvSpPr>
            <a:spLocks noChangeArrowheads="1"/>
          </p:cNvSpPr>
          <p:nvPr/>
        </p:nvSpPr>
        <p:spPr bwMode="auto">
          <a:xfrm>
            <a:off x="6818313" y="2493963"/>
            <a:ext cx="273050" cy="1238250"/>
          </a:xfrm>
          <a:prstGeom prst="rect">
            <a:avLst/>
          </a:prstGeom>
          <a:solidFill>
            <a:srgbClr val="CC9900">
              <a:alpha val="13000"/>
            </a:srgbClr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楷体_GB2312" charset="0"/>
            </a:endParaRPr>
          </a:p>
        </p:txBody>
      </p:sp>
      <p:sp>
        <p:nvSpPr>
          <p:cNvPr id="388118" name="Rectangle 22"/>
          <p:cNvSpPr>
            <a:spLocks noChangeArrowheads="1"/>
          </p:cNvSpPr>
          <p:nvPr/>
        </p:nvSpPr>
        <p:spPr bwMode="auto">
          <a:xfrm>
            <a:off x="7077075" y="2492375"/>
            <a:ext cx="273050" cy="1238250"/>
          </a:xfrm>
          <a:prstGeom prst="rect">
            <a:avLst/>
          </a:prstGeom>
          <a:solidFill>
            <a:srgbClr val="00FF00">
              <a:alpha val="13000"/>
            </a:srgbClr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楷体_GB2312" charset="0"/>
            </a:endParaRPr>
          </a:p>
        </p:txBody>
      </p:sp>
      <p:sp>
        <p:nvSpPr>
          <p:cNvPr id="388119" name="Rectangle 23"/>
          <p:cNvSpPr>
            <a:spLocks noChangeArrowheads="1"/>
          </p:cNvSpPr>
          <p:nvPr/>
        </p:nvSpPr>
        <p:spPr bwMode="auto">
          <a:xfrm>
            <a:off x="7380288" y="2492375"/>
            <a:ext cx="273050" cy="1238250"/>
          </a:xfrm>
          <a:prstGeom prst="rect">
            <a:avLst/>
          </a:prstGeom>
          <a:solidFill>
            <a:srgbClr val="0066FF">
              <a:alpha val="13000"/>
            </a:srgbClr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楷体_GB2312" charset="0"/>
            </a:endParaRPr>
          </a:p>
        </p:txBody>
      </p:sp>
      <p:sp>
        <p:nvSpPr>
          <p:cNvPr id="388120" name="Rectangle 24"/>
          <p:cNvSpPr>
            <a:spLocks noChangeArrowheads="1"/>
          </p:cNvSpPr>
          <p:nvPr/>
        </p:nvSpPr>
        <p:spPr bwMode="auto">
          <a:xfrm>
            <a:off x="7667625" y="2565400"/>
            <a:ext cx="273050" cy="1238250"/>
          </a:xfrm>
          <a:prstGeom prst="rect">
            <a:avLst/>
          </a:prstGeom>
          <a:solidFill>
            <a:srgbClr val="FFCC00">
              <a:alpha val="13000"/>
            </a:srgbClr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楷体_GB2312" charset="0"/>
            </a:endParaRPr>
          </a:p>
        </p:txBody>
      </p:sp>
      <p:sp>
        <p:nvSpPr>
          <p:cNvPr id="388121" name="Rectangle 25"/>
          <p:cNvSpPr>
            <a:spLocks noChangeArrowheads="1"/>
          </p:cNvSpPr>
          <p:nvPr/>
        </p:nvSpPr>
        <p:spPr bwMode="auto">
          <a:xfrm>
            <a:off x="5148263" y="3789363"/>
            <a:ext cx="547687" cy="719137"/>
          </a:xfrm>
          <a:prstGeom prst="rect">
            <a:avLst/>
          </a:prstGeom>
          <a:solidFill>
            <a:srgbClr val="FFCC00">
              <a:alpha val="28000"/>
            </a:srgbClr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楷体_GB2312" charset="0"/>
            </a:endParaRPr>
          </a:p>
        </p:txBody>
      </p:sp>
      <p:sp>
        <p:nvSpPr>
          <p:cNvPr id="388122" name="Rectangle 26"/>
          <p:cNvSpPr>
            <a:spLocks noChangeArrowheads="1"/>
          </p:cNvSpPr>
          <p:nvPr/>
        </p:nvSpPr>
        <p:spPr bwMode="auto">
          <a:xfrm>
            <a:off x="5724525" y="3789363"/>
            <a:ext cx="547688" cy="719137"/>
          </a:xfrm>
          <a:prstGeom prst="rect">
            <a:avLst/>
          </a:prstGeom>
          <a:solidFill>
            <a:schemeClr val="accent1">
              <a:alpha val="28000"/>
            </a:schemeClr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楷体_GB2312" charset="0"/>
            </a:endParaRPr>
          </a:p>
        </p:txBody>
      </p:sp>
      <p:sp>
        <p:nvSpPr>
          <p:cNvPr id="388123" name="Rectangle 27"/>
          <p:cNvSpPr>
            <a:spLocks noChangeArrowheads="1"/>
          </p:cNvSpPr>
          <p:nvPr/>
        </p:nvSpPr>
        <p:spPr bwMode="auto">
          <a:xfrm>
            <a:off x="6227763" y="3789363"/>
            <a:ext cx="547687" cy="719137"/>
          </a:xfrm>
          <a:prstGeom prst="rect">
            <a:avLst/>
          </a:prstGeom>
          <a:solidFill>
            <a:srgbClr val="B2B2B2">
              <a:alpha val="28000"/>
            </a:srgbClr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楷体_GB2312" charset="0"/>
            </a:endParaRPr>
          </a:p>
        </p:txBody>
      </p:sp>
      <p:sp>
        <p:nvSpPr>
          <p:cNvPr id="388124" name="Rectangle 28"/>
          <p:cNvSpPr>
            <a:spLocks noChangeArrowheads="1"/>
          </p:cNvSpPr>
          <p:nvPr/>
        </p:nvSpPr>
        <p:spPr bwMode="auto">
          <a:xfrm>
            <a:off x="6732588" y="3789363"/>
            <a:ext cx="547687" cy="719137"/>
          </a:xfrm>
          <a:prstGeom prst="rect">
            <a:avLst/>
          </a:prstGeom>
          <a:solidFill>
            <a:srgbClr val="FF99CC">
              <a:alpha val="28000"/>
            </a:srgbClr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楷体_GB2312" charset="0"/>
            </a:endParaRPr>
          </a:p>
        </p:txBody>
      </p:sp>
      <p:sp>
        <p:nvSpPr>
          <p:cNvPr id="388125" name="Rectangle 29"/>
          <p:cNvSpPr>
            <a:spLocks noChangeArrowheads="1"/>
          </p:cNvSpPr>
          <p:nvPr/>
        </p:nvSpPr>
        <p:spPr bwMode="auto">
          <a:xfrm>
            <a:off x="7308850" y="3789363"/>
            <a:ext cx="547688" cy="719137"/>
          </a:xfrm>
          <a:prstGeom prst="rect">
            <a:avLst/>
          </a:prstGeom>
          <a:solidFill>
            <a:srgbClr val="00FF00">
              <a:alpha val="28000"/>
            </a:srgbClr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楷体_GB2312" charset="0"/>
            </a:endParaRPr>
          </a:p>
        </p:txBody>
      </p:sp>
      <p:sp>
        <p:nvSpPr>
          <p:cNvPr id="388126" name="Rectangle 30"/>
          <p:cNvSpPr>
            <a:spLocks noChangeArrowheads="1"/>
          </p:cNvSpPr>
          <p:nvPr/>
        </p:nvSpPr>
        <p:spPr bwMode="auto">
          <a:xfrm>
            <a:off x="5148263" y="4508500"/>
            <a:ext cx="1152525" cy="647700"/>
          </a:xfrm>
          <a:prstGeom prst="rect">
            <a:avLst/>
          </a:prstGeom>
          <a:solidFill>
            <a:srgbClr val="00FF00">
              <a:alpha val="17999"/>
            </a:srgbClr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楷体_GB2312" charset="0"/>
            </a:endParaRPr>
          </a:p>
        </p:txBody>
      </p:sp>
      <p:sp>
        <p:nvSpPr>
          <p:cNvPr id="388127" name="Rectangle 31"/>
          <p:cNvSpPr>
            <a:spLocks noChangeArrowheads="1"/>
          </p:cNvSpPr>
          <p:nvPr/>
        </p:nvSpPr>
        <p:spPr bwMode="auto">
          <a:xfrm>
            <a:off x="6300788" y="4437063"/>
            <a:ext cx="1079500" cy="792162"/>
          </a:xfrm>
          <a:prstGeom prst="rect">
            <a:avLst/>
          </a:prstGeom>
          <a:solidFill>
            <a:srgbClr val="FF99CC">
              <a:alpha val="17999"/>
            </a:srgbClr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楷体_GB2312" charset="0"/>
            </a:endParaRPr>
          </a:p>
        </p:txBody>
      </p:sp>
      <p:sp>
        <p:nvSpPr>
          <p:cNvPr id="388128" name="Rectangle 32"/>
          <p:cNvSpPr>
            <a:spLocks noChangeArrowheads="1"/>
          </p:cNvSpPr>
          <p:nvPr/>
        </p:nvSpPr>
        <p:spPr bwMode="auto">
          <a:xfrm>
            <a:off x="7380288" y="4437063"/>
            <a:ext cx="647700" cy="792162"/>
          </a:xfrm>
          <a:prstGeom prst="rect">
            <a:avLst/>
          </a:prstGeom>
          <a:solidFill>
            <a:srgbClr val="FFFF66">
              <a:alpha val="17999"/>
            </a:srgbClr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楷体_GB2312" charset="0"/>
            </a:endParaRPr>
          </a:p>
        </p:txBody>
      </p:sp>
      <p:sp>
        <p:nvSpPr>
          <p:cNvPr id="388129" name="Rectangle 33"/>
          <p:cNvSpPr>
            <a:spLocks noChangeArrowheads="1"/>
          </p:cNvSpPr>
          <p:nvPr/>
        </p:nvSpPr>
        <p:spPr bwMode="auto">
          <a:xfrm>
            <a:off x="5148263" y="5157788"/>
            <a:ext cx="547687" cy="719137"/>
          </a:xfrm>
          <a:prstGeom prst="rect">
            <a:avLst/>
          </a:prstGeom>
          <a:solidFill>
            <a:srgbClr val="FFCC00">
              <a:alpha val="28000"/>
            </a:srgbClr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楷体_GB2312" charset="0"/>
            </a:endParaRPr>
          </a:p>
        </p:txBody>
      </p:sp>
      <p:sp>
        <p:nvSpPr>
          <p:cNvPr id="388130" name="Rectangle 34"/>
          <p:cNvSpPr>
            <a:spLocks noChangeArrowheads="1"/>
          </p:cNvSpPr>
          <p:nvPr/>
        </p:nvSpPr>
        <p:spPr bwMode="auto">
          <a:xfrm>
            <a:off x="5724525" y="5157788"/>
            <a:ext cx="547688" cy="719137"/>
          </a:xfrm>
          <a:prstGeom prst="rect">
            <a:avLst/>
          </a:prstGeom>
          <a:solidFill>
            <a:schemeClr val="accent1">
              <a:alpha val="28000"/>
            </a:schemeClr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楷体_GB2312" charset="0"/>
            </a:endParaRPr>
          </a:p>
        </p:txBody>
      </p:sp>
      <p:sp>
        <p:nvSpPr>
          <p:cNvPr id="388131" name="Rectangle 35"/>
          <p:cNvSpPr>
            <a:spLocks noChangeArrowheads="1"/>
          </p:cNvSpPr>
          <p:nvPr/>
        </p:nvSpPr>
        <p:spPr bwMode="auto">
          <a:xfrm>
            <a:off x="6300788" y="5157788"/>
            <a:ext cx="547687" cy="719137"/>
          </a:xfrm>
          <a:prstGeom prst="rect">
            <a:avLst/>
          </a:prstGeom>
          <a:solidFill>
            <a:srgbClr val="B2B2B2">
              <a:alpha val="28000"/>
            </a:srgbClr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楷体_GB2312" charset="0"/>
            </a:endParaRPr>
          </a:p>
        </p:txBody>
      </p:sp>
      <p:sp>
        <p:nvSpPr>
          <p:cNvPr id="388132" name="Rectangle 36"/>
          <p:cNvSpPr>
            <a:spLocks noChangeArrowheads="1"/>
          </p:cNvSpPr>
          <p:nvPr/>
        </p:nvSpPr>
        <p:spPr bwMode="auto">
          <a:xfrm>
            <a:off x="6877050" y="5229225"/>
            <a:ext cx="547688" cy="647700"/>
          </a:xfrm>
          <a:prstGeom prst="rect">
            <a:avLst/>
          </a:prstGeom>
          <a:solidFill>
            <a:srgbClr val="FF99CC">
              <a:alpha val="28000"/>
            </a:srgbClr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楷体_GB2312" charset="0"/>
            </a:endParaRPr>
          </a:p>
        </p:txBody>
      </p:sp>
      <p:sp>
        <p:nvSpPr>
          <p:cNvPr id="388133" name="Rectangle 37"/>
          <p:cNvSpPr>
            <a:spLocks noChangeArrowheads="1"/>
          </p:cNvSpPr>
          <p:nvPr/>
        </p:nvSpPr>
        <p:spPr bwMode="auto">
          <a:xfrm>
            <a:off x="7380288" y="5229225"/>
            <a:ext cx="547687" cy="720725"/>
          </a:xfrm>
          <a:prstGeom prst="rect">
            <a:avLst/>
          </a:prstGeom>
          <a:solidFill>
            <a:srgbClr val="00FF00">
              <a:alpha val="28000"/>
            </a:srgbClr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楷体_GB2312" charset="0"/>
            </a:endParaRPr>
          </a:p>
        </p:txBody>
      </p:sp>
      <p:sp>
        <p:nvSpPr>
          <p:cNvPr id="388134" name="Text Box 38"/>
          <p:cNvSpPr txBox="1">
            <a:spLocks noChangeArrowheads="1"/>
          </p:cNvSpPr>
          <p:nvPr/>
        </p:nvSpPr>
        <p:spPr bwMode="auto">
          <a:xfrm>
            <a:off x="5435600" y="5373688"/>
            <a:ext cx="57467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altLang="zh-CN" b="1">
                <a:ea typeface="方正舒体" charset="0"/>
                <a:cs typeface="方正舒体" charset="0"/>
              </a:rPr>
              <a:t>J=0</a:t>
            </a:r>
          </a:p>
        </p:txBody>
      </p:sp>
      <p:sp>
        <p:nvSpPr>
          <p:cNvPr id="388135" name="Line 39"/>
          <p:cNvSpPr>
            <a:spLocks noChangeShapeType="1"/>
          </p:cNvSpPr>
          <p:nvPr/>
        </p:nvSpPr>
        <p:spPr bwMode="auto">
          <a:xfrm>
            <a:off x="6848475" y="4422775"/>
            <a:ext cx="0" cy="1511300"/>
          </a:xfrm>
          <a:prstGeom prst="line">
            <a:avLst/>
          </a:prstGeom>
          <a:noFill/>
          <a:ln w="19050">
            <a:solidFill>
              <a:schemeClr val="tx1"/>
            </a:solidFill>
            <a:prstDash val="lgDash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zh-CN" altLang="en-US">
              <a:ea typeface="楷体_GB2312" charset="0"/>
            </a:endParaRPr>
          </a:p>
        </p:txBody>
      </p:sp>
      <p:sp>
        <p:nvSpPr>
          <p:cNvPr id="388136" name="Text Box 40"/>
          <p:cNvSpPr txBox="1">
            <a:spLocks noChangeArrowheads="1"/>
          </p:cNvSpPr>
          <p:nvPr/>
        </p:nvSpPr>
        <p:spPr bwMode="auto">
          <a:xfrm>
            <a:off x="6804025" y="5373688"/>
            <a:ext cx="57467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altLang="zh-CN" b="1">
                <a:ea typeface="方正舒体" charset="0"/>
                <a:cs typeface="方正舒体" charset="0"/>
              </a:rPr>
              <a:t>J=1</a:t>
            </a:r>
          </a:p>
        </p:txBody>
      </p:sp>
      <p:sp>
        <p:nvSpPr>
          <p:cNvPr id="388137" name="Line 41"/>
          <p:cNvSpPr>
            <a:spLocks noChangeShapeType="1"/>
          </p:cNvSpPr>
          <p:nvPr/>
        </p:nvSpPr>
        <p:spPr bwMode="auto">
          <a:xfrm flipH="1">
            <a:off x="7366000" y="3716338"/>
            <a:ext cx="14288" cy="2230437"/>
          </a:xfrm>
          <a:prstGeom prst="line">
            <a:avLst/>
          </a:prstGeom>
          <a:noFill/>
          <a:ln w="19050">
            <a:solidFill>
              <a:schemeClr val="tx1"/>
            </a:solidFill>
            <a:prstDash val="lgDash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zh-CN" altLang="en-US">
              <a:ea typeface="楷体_GB2312" charset="0"/>
            </a:endParaRPr>
          </a:p>
        </p:txBody>
      </p:sp>
      <p:sp>
        <p:nvSpPr>
          <p:cNvPr id="388138" name="Text Box 42"/>
          <p:cNvSpPr txBox="1">
            <a:spLocks noChangeArrowheads="1"/>
          </p:cNvSpPr>
          <p:nvPr/>
        </p:nvSpPr>
        <p:spPr bwMode="auto">
          <a:xfrm>
            <a:off x="7308850" y="5516563"/>
            <a:ext cx="57467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altLang="zh-CN" b="1">
                <a:ea typeface="方正舒体" charset="0"/>
                <a:cs typeface="方正舒体" charset="0"/>
              </a:rPr>
              <a:t>J=0</a:t>
            </a:r>
          </a:p>
        </p:txBody>
      </p:sp>
      <p:sp>
        <p:nvSpPr>
          <p:cNvPr id="388139" name="Text Box 43"/>
          <p:cNvSpPr txBox="1">
            <a:spLocks noChangeArrowheads="1"/>
          </p:cNvSpPr>
          <p:nvPr/>
        </p:nvSpPr>
        <p:spPr bwMode="auto">
          <a:xfrm>
            <a:off x="3924300" y="3284538"/>
            <a:ext cx="1008063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altLang="zh-CN" b="1">
                <a:ea typeface="方正舒体" charset="0"/>
                <a:cs typeface="方正舒体" charset="0"/>
              </a:rPr>
              <a:t>J=K=1</a:t>
            </a:r>
          </a:p>
        </p:txBody>
      </p:sp>
      <p:sp>
        <p:nvSpPr>
          <p:cNvPr id="388140" name="Text Box 44"/>
          <p:cNvSpPr txBox="1">
            <a:spLocks noChangeArrowheads="1"/>
          </p:cNvSpPr>
          <p:nvPr/>
        </p:nvSpPr>
        <p:spPr bwMode="auto">
          <a:xfrm>
            <a:off x="6227763" y="3933825"/>
            <a:ext cx="5746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altLang="zh-CN" b="1">
                <a:ea typeface="方正舒体" charset="0"/>
                <a:cs typeface="方正舒体" charset="0"/>
              </a:rPr>
              <a:t>J=1</a:t>
            </a:r>
          </a:p>
        </p:txBody>
      </p:sp>
      <p:sp>
        <p:nvSpPr>
          <p:cNvPr id="388141" name="Text Box 45"/>
          <p:cNvSpPr txBox="1">
            <a:spLocks noChangeArrowheads="1"/>
          </p:cNvSpPr>
          <p:nvPr/>
        </p:nvSpPr>
        <p:spPr bwMode="auto">
          <a:xfrm>
            <a:off x="7308850" y="3933825"/>
            <a:ext cx="5746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altLang="zh-CN" b="1">
                <a:ea typeface="方正舒体" charset="0"/>
                <a:cs typeface="方正舒体" charset="0"/>
              </a:rPr>
              <a:t>J=0</a:t>
            </a:r>
          </a:p>
        </p:txBody>
      </p:sp>
      <p:pic>
        <p:nvPicPr>
          <p:cNvPr id="43052" name="Picture 46" descr="6-3-29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11638" y="549275"/>
            <a:ext cx="4464050" cy="159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26" name="Rectangle 2"/>
          <p:cNvSpPr>
            <a:spLocks noGrp="1" noChangeArrowheads="1"/>
          </p:cNvSpPr>
          <p:nvPr>
            <p:ph type="title"/>
          </p:nvPr>
        </p:nvSpPr>
        <p:spPr>
          <a:xfrm>
            <a:off x="468313" y="333375"/>
            <a:ext cx="8229600" cy="884238"/>
          </a:xfrm>
        </p:spPr>
        <p:txBody>
          <a:bodyPr/>
          <a:lstStyle/>
          <a:p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二、时序电路的一般结构形式与功能描述方法</a:t>
            </a:r>
          </a:p>
        </p:txBody>
      </p:sp>
      <p:pic>
        <p:nvPicPr>
          <p:cNvPr id="333830" name="Picture 6" descr="6-1-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4213" y="1341438"/>
            <a:ext cx="7200900" cy="4244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338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338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3338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338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338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6" dur="1000"/>
                                        <p:tgtEl>
                                          <p:spTgt spid="3338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382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3" name="Picture 9" descr="6-3-29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47813" y="981075"/>
            <a:ext cx="5976937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4034" name="Picture 8" descr="6-3-3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47813" y="3213100"/>
            <a:ext cx="5976937" cy="2989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89122" name="Rectangle 2"/>
          <p:cNvSpPr>
            <a:spLocks noGrp="1" noChangeArrowheads="1"/>
          </p:cNvSpPr>
          <p:nvPr>
            <p:ph idx="1"/>
          </p:nvPr>
        </p:nvSpPr>
        <p:spPr>
          <a:xfrm>
            <a:off x="427038" y="549275"/>
            <a:ext cx="8137525" cy="5656263"/>
          </a:xfrm>
        </p:spPr>
        <p:txBody>
          <a:bodyPr/>
          <a:lstStyle/>
          <a:p>
            <a:pPr>
              <a:buFontTx/>
              <a:buNone/>
            </a:pPr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器件实例：二－五－十进制异步计数器</a:t>
            </a:r>
            <a:r>
              <a:rPr lang="en-US" altLang="zh-CN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74LS290</a:t>
            </a:r>
          </a:p>
          <a:p>
            <a:pPr>
              <a:buFontTx/>
              <a:buNone/>
            </a:pPr>
            <a:endParaRPr lang="zh-CN" altLang="en-US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389125" name="Rectangle 5"/>
          <p:cNvSpPr>
            <a:spLocks noChangeArrowheads="1"/>
          </p:cNvSpPr>
          <p:nvPr/>
        </p:nvSpPr>
        <p:spPr bwMode="auto">
          <a:xfrm>
            <a:off x="3419475" y="1989138"/>
            <a:ext cx="431800" cy="504825"/>
          </a:xfrm>
          <a:prstGeom prst="rect">
            <a:avLst/>
          </a:prstGeom>
          <a:solidFill>
            <a:srgbClr val="FF99CC">
              <a:alpha val="14999"/>
            </a:srgbClr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楷体_GB2312" charset="0"/>
            </a:endParaRPr>
          </a:p>
        </p:txBody>
      </p:sp>
      <p:sp>
        <p:nvSpPr>
          <p:cNvPr id="389126" name="Rectangle 6"/>
          <p:cNvSpPr>
            <a:spLocks noChangeArrowheads="1"/>
          </p:cNvSpPr>
          <p:nvPr/>
        </p:nvSpPr>
        <p:spPr bwMode="auto">
          <a:xfrm>
            <a:off x="1763713" y="5589588"/>
            <a:ext cx="5327650" cy="576262"/>
          </a:xfrm>
          <a:prstGeom prst="rect">
            <a:avLst/>
          </a:prstGeom>
          <a:solidFill>
            <a:srgbClr val="99CCFF">
              <a:alpha val="20000"/>
            </a:srgbClr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楷体_GB2312" charset="0"/>
            </a:endParaRPr>
          </a:p>
        </p:txBody>
      </p:sp>
      <p:sp>
        <p:nvSpPr>
          <p:cNvPr id="389127" name="Rectangle 7"/>
          <p:cNvSpPr>
            <a:spLocks noChangeArrowheads="1"/>
          </p:cNvSpPr>
          <p:nvPr/>
        </p:nvSpPr>
        <p:spPr bwMode="auto">
          <a:xfrm>
            <a:off x="1692275" y="3500438"/>
            <a:ext cx="5327650" cy="360362"/>
          </a:xfrm>
          <a:prstGeom prst="rect">
            <a:avLst/>
          </a:prstGeom>
          <a:solidFill>
            <a:srgbClr val="99CCFF">
              <a:alpha val="20000"/>
            </a:srgbClr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楷体_GB231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146" name="Rectangle 2"/>
          <p:cNvSpPr>
            <a:spLocks noGrp="1" noChangeArrowheads="1"/>
          </p:cNvSpPr>
          <p:nvPr>
            <p:ph type="title"/>
          </p:nvPr>
        </p:nvSpPr>
        <p:spPr>
          <a:xfrm>
            <a:off x="395288" y="260350"/>
            <a:ext cx="8229600" cy="2089150"/>
          </a:xfrm>
        </p:spPr>
        <p:txBody>
          <a:bodyPr/>
          <a:lstStyle/>
          <a:p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三、任意进制计数器的构成方法</a:t>
            </a:r>
            <a:r>
              <a:rPr lang="en-US" altLang="zh-CN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/>
            </a:r>
            <a:br>
              <a:rPr lang="en-US" altLang="zh-CN" smtClean="0">
                <a:effectLst>
                  <a:outerShdw blurRad="38100" dist="38100" dir="2700000" algn="tl">
                    <a:srgbClr val="C0C0C0"/>
                  </a:outerShdw>
                </a:effectLst>
              </a:rPr>
            </a:br>
            <a:r>
              <a:rPr lang="en-US" altLang="zh-CN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/>
            </a:r>
            <a:br>
              <a:rPr lang="en-US" altLang="zh-CN" smtClean="0">
                <a:effectLst>
                  <a:outerShdw blurRad="38100" dist="38100" dir="2700000" algn="tl">
                    <a:srgbClr val="C0C0C0"/>
                  </a:outerShdw>
                </a:effectLst>
              </a:rPr>
            </a:br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用已有的</a:t>
            </a:r>
            <a:r>
              <a:rPr lang="en-US" altLang="zh-CN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N</a:t>
            </a:r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进制芯片，组成</a:t>
            </a:r>
            <a:r>
              <a:rPr lang="en-US" altLang="zh-CN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M</a:t>
            </a:r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进制计数器，是常用的方法。</a:t>
            </a:r>
          </a:p>
        </p:txBody>
      </p:sp>
      <p:sp>
        <p:nvSpPr>
          <p:cNvPr id="390147" name="Rectangle 3"/>
          <p:cNvSpPr>
            <a:spLocks noChangeArrowheads="1"/>
          </p:cNvSpPr>
          <p:nvPr/>
        </p:nvSpPr>
        <p:spPr bwMode="auto">
          <a:xfrm>
            <a:off x="1908175" y="3592513"/>
            <a:ext cx="1152525" cy="122555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CN" sz="2400">
                <a:ea typeface="方正舒体" pitchFamily="2" charset="-122"/>
              </a:rPr>
              <a:t>N</a:t>
            </a:r>
            <a:r>
              <a:rPr lang="zh-CN" altLang="en-US" sz="2400">
                <a:ea typeface="方正舒体" pitchFamily="2" charset="-122"/>
              </a:rPr>
              <a:t>进制</a:t>
            </a:r>
          </a:p>
        </p:txBody>
      </p:sp>
      <p:sp>
        <p:nvSpPr>
          <p:cNvPr id="390148" name="AutoShape 4"/>
          <p:cNvSpPr>
            <a:spLocks noChangeArrowheads="1"/>
          </p:cNvSpPr>
          <p:nvPr/>
        </p:nvSpPr>
        <p:spPr bwMode="auto">
          <a:xfrm>
            <a:off x="3203575" y="4025900"/>
            <a:ext cx="1800225" cy="358775"/>
          </a:xfrm>
          <a:prstGeom prst="rightArrow">
            <a:avLst>
              <a:gd name="adj1" fmla="val 50000"/>
              <a:gd name="adj2" fmla="val 125442"/>
            </a:avLst>
          </a:prstGeom>
          <a:solidFill>
            <a:srgbClr val="FFCC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楷体_GB2312" charset="0"/>
            </a:endParaRPr>
          </a:p>
        </p:txBody>
      </p:sp>
      <p:sp>
        <p:nvSpPr>
          <p:cNvPr id="390149" name="Rectangle 5"/>
          <p:cNvSpPr>
            <a:spLocks noChangeArrowheads="1"/>
          </p:cNvSpPr>
          <p:nvPr/>
        </p:nvSpPr>
        <p:spPr bwMode="auto">
          <a:xfrm>
            <a:off x="5364163" y="3592513"/>
            <a:ext cx="1152525" cy="1225550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CN" sz="2400">
                <a:latin typeface="Comic Sans MS" pitchFamily="66" charset="0"/>
                <a:ea typeface="方正舒体" pitchFamily="2" charset="-122"/>
              </a:rPr>
              <a:t>M</a:t>
            </a:r>
            <a:r>
              <a:rPr lang="zh-CN" altLang="en-US" sz="2400">
                <a:ea typeface="方正舒体" pitchFamily="2" charset="-122"/>
              </a:rPr>
              <a:t>进制</a:t>
            </a:r>
          </a:p>
        </p:txBody>
      </p:sp>
      <p:pic>
        <p:nvPicPr>
          <p:cNvPr id="45061" name="Picture 6" descr="j0078820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779838" y="3016250"/>
            <a:ext cx="760412" cy="928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45062" name="Object 7"/>
          <p:cNvGraphicFramePr>
            <a:graphicFrameLocks noChangeAspect="1"/>
          </p:cNvGraphicFramePr>
          <p:nvPr/>
        </p:nvGraphicFramePr>
        <p:xfrm>
          <a:off x="3467100" y="5248275"/>
          <a:ext cx="1203325" cy="942975"/>
        </p:xfrm>
        <a:graphic>
          <a:graphicData uri="http://schemas.openxmlformats.org/presentationml/2006/ole">
            <p:oleObj spid="_x0000_s45062" name="公式" r:id="rId4" imgW="583947" imgH="457002" progId="Equation.3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218" name="Rectangle 2"/>
          <p:cNvSpPr>
            <a:spLocks noGrp="1" noChangeArrowheads="1"/>
          </p:cNvSpPr>
          <p:nvPr>
            <p:ph idx="1"/>
          </p:nvPr>
        </p:nvSpPr>
        <p:spPr>
          <a:xfrm>
            <a:off x="427038" y="620713"/>
            <a:ext cx="8137525" cy="5584825"/>
          </a:xfrm>
        </p:spPr>
        <p:txBody>
          <a:bodyPr/>
          <a:lstStyle/>
          <a:p>
            <a:pPr>
              <a:buFontTx/>
              <a:buNone/>
            </a:pPr>
            <a:r>
              <a:rPr lang="en-US" altLang="zh-CN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1.  N &gt; M</a:t>
            </a:r>
          </a:p>
          <a:p>
            <a:pPr>
              <a:buFontTx/>
              <a:buNone/>
            </a:pPr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原理：计数循环过程中设法跳过</a:t>
            </a:r>
            <a:r>
              <a:rPr lang="en-US" altLang="zh-CN" smtClean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N</a:t>
            </a:r>
            <a:r>
              <a:rPr lang="zh-CN" altLang="en-US" smtClean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－</a:t>
            </a:r>
            <a:r>
              <a:rPr lang="en-US" altLang="zh-CN" smtClean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M</a:t>
            </a:r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个状态。</a:t>
            </a:r>
            <a:endParaRPr lang="en-US" altLang="zh-CN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buFontTx/>
              <a:buNone/>
            </a:pPr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具体方法：置零法</a:t>
            </a:r>
            <a:r>
              <a:rPr lang="en-US" altLang="zh-CN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                            </a:t>
            </a:r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置数法</a:t>
            </a:r>
            <a:endParaRPr lang="en-US" altLang="zh-CN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buFontTx/>
              <a:buNone/>
            </a:pPr>
            <a:endParaRPr lang="zh-CN" altLang="en-US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pic>
        <p:nvPicPr>
          <p:cNvPr id="46082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58888" y="2060575"/>
            <a:ext cx="6408737" cy="2919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46083" name="Object 4"/>
          <p:cNvGraphicFramePr>
            <a:graphicFrameLocks noChangeAspect="1"/>
          </p:cNvGraphicFramePr>
          <p:nvPr/>
        </p:nvGraphicFramePr>
        <p:xfrm>
          <a:off x="1547813" y="5157788"/>
          <a:ext cx="1728787" cy="952500"/>
        </p:xfrm>
        <a:graphic>
          <a:graphicData uri="http://schemas.openxmlformats.org/presentationml/2006/ole">
            <p:oleObj spid="_x0000_s46083" name="公式" r:id="rId4" imgW="876300" imgH="482600" progId="Equation.3">
              <p:embed/>
            </p:oleObj>
          </a:graphicData>
        </a:graphic>
      </p:graphicFrame>
      <p:graphicFrame>
        <p:nvGraphicFramePr>
          <p:cNvPr id="46084" name="Object 5"/>
          <p:cNvGraphicFramePr>
            <a:graphicFrameLocks noChangeAspect="1"/>
          </p:cNvGraphicFramePr>
          <p:nvPr/>
        </p:nvGraphicFramePr>
        <p:xfrm>
          <a:off x="5003800" y="5157788"/>
          <a:ext cx="2028825" cy="952500"/>
        </p:xfrm>
        <a:graphic>
          <a:graphicData uri="http://schemas.openxmlformats.org/presentationml/2006/ole">
            <p:oleObj spid="_x0000_s46084" name="公式" r:id="rId5" imgW="1028254" imgH="482391" progId="Equation.3">
              <p:embed/>
            </p:oleObj>
          </a:graphicData>
        </a:graphic>
      </p:graphicFrame>
      <p:sp>
        <p:nvSpPr>
          <p:cNvPr id="393222" name="AutoShape 6"/>
          <p:cNvSpPr>
            <a:spLocks noChangeArrowheads="1"/>
          </p:cNvSpPr>
          <p:nvPr/>
        </p:nvSpPr>
        <p:spPr bwMode="auto">
          <a:xfrm rot="17275547">
            <a:off x="1254919" y="2805906"/>
            <a:ext cx="2016125" cy="2017713"/>
          </a:xfrm>
          <a:prstGeom prst="flowChartMerge">
            <a:avLst/>
          </a:prstGeom>
          <a:solidFill>
            <a:srgbClr val="99CCFF">
              <a:alpha val="23000"/>
            </a:srgbClr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楷体_GB2312" charset="0"/>
            </a:endParaRPr>
          </a:p>
        </p:txBody>
      </p:sp>
      <p:sp>
        <p:nvSpPr>
          <p:cNvPr id="393223" name="Rectangle 7"/>
          <p:cNvSpPr>
            <a:spLocks noChangeArrowheads="1"/>
          </p:cNvSpPr>
          <p:nvPr/>
        </p:nvSpPr>
        <p:spPr bwMode="auto">
          <a:xfrm>
            <a:off x="6227763" y="1989138"/>
            <a:ext cx="720725" cy="2519362"/>
          </a:xfrm>
          <a:prstGeom prst="rect">
            <a:avLst/>
          </a:prstGeom>
          <a:solidFill>
            <a:srgbClr val="99CCFF">
              <a:alpha val="20000"/>
            </a:srgbClr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楷体_GB231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55682" name="Object 2"/>
          <p:cNvGraphicFramePr>
            <a:graphicFrameLocks noChangeAspect="1"/>
          </p:cNvGraphicFramePr>
          <p:nvPr/>
        </p:nvGraphicFramePr>
        <p:xfrm>
          <a:off x="5724525" y="3789363"/>
          <a:ext cx="3024188" cy="2193925"/>
        </p:xfrm>
        <a:graphic>
          <a:graphicData uri="http://schemas.openxmlformats.org/presentationml/2006/ole">
            <p:oleObj spid="_x0000_s47105" name="Photo Editor 照片" r:id="rId3" imgW="13460704" imgH="9764488" progId="">
              <p:embed/>
            </p:oleObj>
          </a:graphicData>
        </a:graphic>
      </p:graphicFrame>
      <p:sp>
        <p:nvSpPr>
          <p:cNvPr id="455683" name="Rectangle 3"/>
          <p:cNvSpPr>
            <a:spLocks noGrp="1" noChangeArrowheads="1"/>
          </p:cNvSpPr>
          <p:nvPr>
            <p:ph type="title"/>
          </p:nvPr>
        </p:nvSpPr>
        <p:spPr>
          <a:xfrm>
            <a:off x="323850" y="260350"/>
            <a:ext cx="8229600" cy="884238"/>
          </a:xfrm>
        </p:spPr>
        <p:txBody>
          <a:bodyPr/>
          <a:lstStyle/>
          <a:p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例：将十进制的</a:t>
            </a:r>
            <a:r>
              <a:rPr lang="en-US" altLang="zh-CN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74160</a:t>
            </a:r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接成六进制计数器</a:t>
            </a:r>
          </a:p>
        </p:txBody>
      </p:sp>
      <p:sp>
        <p:nvSpPr>
          <p:cNvPr id="455684" name="Text Box 4"/>
          <p:cNvSpPr txBox="1">
            <a:spLocks noChangeArrowheads="1"/>
          </p:cNvSpPr>
          <p:nvPr/>
        </p:nvSpPr>
        <p:spPr bwMode="auto">
          <a:xfrm>
            <a:off x="6732588" y="3357563"/>
            <a:ext cx="15113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000">
                <a:effectLst>
                  <a:outerShdw blurRad="38100" dist="38100" dir="2700000" algn="tl">
                    <a:srgbClr val="C0C0C0"/>
                  </a:outerShdw>
                </a:effectLst>
              </a:rPr>
              <a:t>异步置零法</a:t>
            </a:r>
          </a:p>
        </p:txBody>
      </p:sp>
      <p:sp>
        <p:nvSpPr>
          <p:cNvPr id="455685" name="Line 5"/>
          <p:cNvSpPr>
            <a:spLocks noChangeShapeType="1"/>
          </p:cNvSpPr>
          <p:nvPr/>
        </p:nvSpPr>
        <p:spPr bwMode="auto">
          <a:xfrm flipH="1" flipV="1">
            <a:off x="6229350" y="4149725"/>
            <a:ext cx="1511300" cy="1368425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zh-CN" altLang="en-US">
              <a:ea typeface="楷体_GB2312" charset="0"/>
            </a:endParaRPr>
          </a:p>
        </p:txBody>
      </p:sp>
      <p:graphicFrame>
        <p:nvGraphicFramePr>
          <p:cNvPr id="455686" name="Group 6"/>
          <p:cNvGraphicFramePr>
            <a:graphicFrameLocks noGrp="1"/>
          </p:cNvGraphicFramePr>
          <p:nvPr/>
        </p:nvGraphicFramePr>
        <p:xfrm>
          <a:off x="395288" y="1270000"/>
          <a:ext cx="4789487" cy="2879726"/>
        </p:xfrm>
        <a:graphic>
          <a:graphicData uri="http://schemas.openxmlformats.org/drawingml/2006/table">
            <a:tbl>
              <a:tblPr/>
              <a:tblGrid>
                <a:gridCol w="563562"/>
                <a:gridCol w="560388"/>
                <a:gridCol w="596900"/>
                <a:gridCol w="533400"/>
                <a:gridCol w="492125"/>
                <a:gridCol w="2043112"/>
              </a:tblGrid>
              <a:tr h="4445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工作状态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841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X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X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置</a:t>
                      </a: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 0</a:t>
                      </a:r>
                      <a:r>
                        <a:rPr kumimoji="0" lang="zh-CN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（异步）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CC"/>
                    </a:solidFill>
                  </a:tcPr>
                </a:tc>
              </a:tr>
              <a:tr h="4889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X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预置数（同步）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4889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X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2B2B2">
                        <a:alpha val="4509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2B2B2">
                        <a:alpha val="4509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2B2B2">
                        <a:alpha val="4509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2B2B2">
                        <a:alpha val="4509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2B2B2">
                        <a:alpha val="4509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保持（包括</a:t>
                      </a: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C</a:t>
                      </a:r>
                      <a:r>
                        <a:rPr kumimoji="0" lang="zh-CN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）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2B2B2">
                        <a:alpha val="45097"/>
                      </a:srgbClr>
                    </a:solidFill>
                  </a:tcPr>
                </a:tc>
              </a:tr>
              <a:tr h="4841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X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2B2B2">
                        <a:alpha val="4509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2B2B2">
                        <a:alpha val="4509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2B2B2">
                        <a:alpha val="4509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2B2B2">
                        <a:alpha val="4509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2B2B2">
                        <a:alpha val="4509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保持（</a:t>
                      </a: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C=0</a:t>
                      </a:r>
                      <a:r>
                        <a:rPr kumimoji="0" lang="zh-CN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）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2B2B2">
                        <a:alpha val="45097"/>
                      </a:srgbClr>
                    </a:solidFill>
                  </a:tcPr>
                </a:tc>
              </a:tr>
              <a:tr h="4889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>
                        <a:alpha val="4705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>
                        <a:alpha val="4705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>
                        <a:alpha val="4705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>
                        <a:alpha val="4705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>
                        <a:alpha val="4705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计数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>
                        <a:alpha val="47058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7156" name="Object 71"/>
          <p:cNvGraphicFramePr>
            <a:graphicFrameLocks noChangeAspect="1"/>
          </p:cNvGraphicFramePr>
          <p:nvPr/>
        </p:nvGraphicFramePr>
        <p:xfrm>
          <a:off x="328613" y="1341438"/>
          <a:ext cx="2787650" cy="277812"/>
        </p:xfrm>
        <a:graphic>
          <a:graphicData uri="http://schemas.openxmlformats.org/presentationml/2006/ole">
            <p:oleObj spid="_x0000_s47156" name="公式" r:id="rId4" imgW="2082800" imgH="215900" progId="Equation.3">
              <p:embed/>
            </p:oleObj>
          </a:graphicData>
        </a:graphic>
      </p:graphicFrame>
      <p:grpSp>
        <p:nvGrpSpPr>
          <p:cNvPr id="47157" name="Group 72"/>
          <p:cNvGrpSpPr>
            <a:grpSpLocks/>
          </p:cNvGrpSpPr>
          <p:nvPr/>
        </p:nvGrpSpPr>
        <p:grpSpPr bwMode="auto">
          <a:xfrm>
            <a:off x="395288" y="2351088"/>
            <a:ext cx="447675" cy="215900"/>
            <a:chOff x="2789" y="1970"/>
            <a:chExt cx="545" cy="190"/>
          </a:xfrm>
        </p:grpSpPr>
        <p:sp>
          <p:nvSpPr>
            <p:cNvPr id="455753" name="Line 73"/>
            <p:cNvSpPr>
              <a:spLocks noChangeShapeType="1"/>
            </p:cNvSpPr>
            <p:nvPr/>
          </p:nvSpPr>
          <p:spPr bwMode="auto">
            <a:xfrm>
              <a:off x="2789" y="2160"/>
              <a:ext cx="18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ea typeface="楷体_GB2312" charset="0"/>
              </a:endParaRPr>
            </a:p>
          </p:txBody>
        </p:sp>
        <p:sp>
          <p:nvSpPr>
            <p:cNvPr id="455754" name="Line 74"/>
            <p:cNvSpPr>
              <a:spLocks noChangeShapeType="1"/>
            </p:cNvSpPr>
            <p:nvPr/>
          </p:nvSpPr>
          <p:spPr bwMode="auto">
            <a:xfrm flipV="1">
              <a:off x="2971" y="1978"/>
              <a:ext cx="0" cy="18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ea typeface="楷体_GB2312" charset="0"/>
              </a:endParaRPr>
            </a:p>
          </p:txBody>
        </p:sp>
        <p:sp>
          <p:nvSpPr>
            <p:cNvPr id="455755" name="Line 75"/>
            <p:cNvSpPr>
              <a:spLocks noChangeShapeType="1"/>
            </p:cNvSpPr>
            <p:nvPr/>
          </p:nvSpPr>
          <p:spPr bwMode="auto">
            <a:xfrm>
              <a:off x="2971" y="1970"/>
              <a:ext cx="18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ea typeface="楷体_GB2312" charset="0"/>
              </a:endParaRPr>
            </a:p>
          </p:txBody>
        </p:sp>
        <p:sp>
          <p:nvSpPr>
            <p:cNvPr id="455756" name="Line 76"/>
            <p:cNvSpPr>
              <a:spLocks noChangeShapeType="1"/>
            </p:cNvSpPr>
            <p:nvPr/>
          </p:nvSpPr>
          <p:spPr bwMode="auto">
            <a:xfrm>
              <a:off x="3152" y="1978"/>
              <a:ext cx="0" cy="18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ea typeface="楷体_GB2312" charset="0"/>
              </a:endParaRPr>
            </a:p>
          </p:txBody>
        </p:sp>
        <p:sp>
          <p:nvSpPr>
            <p:cNvPr id="455757" name="Line 77"/>
            <p:cNvSpPr>
              <a:spLocks noChangeShapeType="1"/>
            </p:cNvSpPr>
            <p:nvPr/>
          </p:nvSpPr>
          <p:spPr bwMode="auto">
            <a:xfrm>
              <a:off x="3152" y="2160"/>
              <a:ext cx="18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ea typeface="楷体_GB2312" charset="0"/>
              </a:endParaRPr>
            </a:p>
          </p:txBody>
        </p:sp>
      </p:grpSp>
      <p:grpSp>
        <p:nvGrpSpPr>
          <p:cNvPr id="47158" name="Group 78"/>
          <p:cNvGrpSpPr>
            <a:grpSpLocks/>
          </p:cNvGrpSpPr>
          <p:nvPr/>
        </p:nvGrpSpPr>
        <p:grpSpPr bwMode="auto">
          <a:xfrm>
            <a:off x="430213" y="3790950"/>
            <a:ext cx="447675" cy="215900"/>
            <a:chOff x="2789" y="1970"/>
            <a:chExt cx="545" cy="190"/>
          </a:xfrm>
        </p:grpSpPr>
        <p:sp>
          <p:nvSpPr>
            <p:cNvPr id="455759" name="Line 79"/>
            <p:cNvSpPr>
              <a:spLocks noChangeShapeType="1"/>
            </p:cNvSpPr>
            <p:nvPr/>
          </p:nvSpPr>
          <p:spPr bwMode="auto">
            <a:xfrm>
              <a:off x="2789" y="2160"/>
              <a:ext cx="18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ea typeface="楷体_GB2312" charset="0"/>
              </a:endParaRPr>
            </a:p>
          </p:txBody>
        </p:sp>
        <p:sp>
          <p:nvSpPr>
            <p:cNvPr id="455760" name="Line 80"/>
            <p:cNvSpPr>
              <a:spLocks noChangeShapeType="1"/>
            </p:cNvSpPr>
            <p:nvPr/>
          </p:nvSpPr>
          <p:spPr bwMode="auto">
            <a:xfrm flipV="1">
              <a:off x="2971" y="1978"/>
              <a:ext cx="0" cy="18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ea typeface="楷体_GB2312" charset="0"/>
              </a:endParaRPr>
            </a:p>
          </p:txBody>
        </p:sp>
        <p:sp>
          <p:nvSpPr>
            <p:cNvPr id="455761" name="Line 81"/>
            <p:cNvSpPr>
              <a:spLocks noChangeShapeType="1"/>
            </p:cNvSpPr>
            <p:nvPr/>
          </p:nvSpPr>
          <p:spPr bwMode="auto">
            <a:xfrm>
              <a:off x="2971" y="1970"/>
              <a:ext cx="18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ea typeface="楷体_GB2312" charset="0"/>
              </a:endParaRPr>
            </a:p>
          </p:txBody>
        </p:sp>
        <p:sp>
          <p:nvSpPr>
            <p:cNvPr id="455762" name="Line 82"/>
            <p:cNvSpPr>
              <a:spLocks noChangeShapeType="1"/>
            </p:cNvSpPr>
            <p:nvPr/>
          </p:nvSpPr>
          <p:spPr bwMode="auto">
            <a:xfrm>
              <a:off x="3152" y="1978"/>
              <a:ext cx="0" cy="18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ea typeface="楷体_GB2312" charset="0"/>
              </a:endParaRPr>
            </a:p>
          </p:txBody>
        </p:sp>
        <p:sp>
          <p:nvSpPr>
            <p:cNvPr id="455763" name="Line 83"/>
            <p:cNvSpPr>
              <a:spLocks noChangeShapeType="1"/>
            </p:cNvSpPr>
            <p:nvPr/>
          </p:nvSpPr>
          <p:spPr bwMode="auto">
            <a:xfrm>
              <a:off x="3152" y="2160"/>
              <a:ext cx="18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ea typeface="楷体_GB2312" charset="0"/>
              </a:endParaRPr>
            </a:p>
          </p:txBody>
        </p:sp>
      </p:grpSp>
      <p:pic>
        <p:nvPicPr>
          <p:cNvPr id="455764" name="Picture 84" descr="_t3azcfk[1]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445250" y="4797425"/>
            <a:ext cx="579438" cy="792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556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2" dur="2000"/>
                                        <p:tgtEl>
                                          <p:spTgt spid="4556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556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557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557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5684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4352" name="Picture 112" descr="6-3-3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708400" y="908050"/>
            <a:ext cx="4859338" cy="310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394242" name="Object 2"/>
          <p:cNvGraphicFramePr>
            <a:graphicFrameLocks noChangeAspect="1"/>
          </p:cNvGraphicFramePr>
          <p:nvPr/>
        </p:nvGraphicFramePr>
        <p:xfrm>
          <a:off x="539750" y="1628775"/>
          <a:ext cx="3024188" cy="2193925"/>
        </p:xfrm>
        <a:graphic>
          <a:graphicData uri="http://schemas.openxmlformats.org/presentationml/2006/ole">
            <p:oleObj spid="_x0000_s48130" name="Photo Editor 照片" r:id="rId4" imgW="13460704" imgH="9764488" progId="">
              <p:embed/>
            </p:oleObj>
          </a:graphicData>
        </a:graphic>
      </p:graphicFrame>
      <p:sp>
        <p:nvSpPr>
          <p:cNvPr id="394243" name="Rectangle 3"/>
          <p:cNvSpPr>
            <a:spLocks noGrp="1" noChangeArrowheads="1"/>
          </p:cNvSpPr>
          <p:nvPr>
            <p:ph type="title"/>
          </p:nvPr>
        </p:nvSpPr>
        <p:spPr>
          <a:xfrm>
            <a:off x="323850" y="260350"/>
            <a:ext cx="8229600" cy="884238"/>
          </a:xfrm>
        </p:spPr>
        <p:txBody>
          <a:bodyPr/>
          <a:lstStyle/>
          <a:p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例：将十进制的</a:t>
            </a:r>
            <a:r>
              <a:rPr lang="en-US" altLang="zh-CN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74160</a:t>
            </a:r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接成六进制计数器</a:t>
            </a:r>
          </a:p>
        </p:txBody>
      </p:sp>
      <p:sp>
        <p:nvSpPr>
          <p:cNvPr id="394244" name="Text Box 4"/>
          <p:cNvSpPr txBox="1">
            <a:spLocks noChangeArrowheads="1"/>
          </p:cNvSpPr>
          <p:nvPr/>
        </p:nvSpPr>
        <p:spPr bwMode="auto">
          <a:xfrm>
            <a:off x="1403350" y="1196975"/>
            <a:ext cx="15113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000">
                <a:effectLst>
                  <a:outerShdw blurRad="38100" dist="38100" dir="2700000" algn="tl">
                    <a:srgbClr val="C0C0C0"/>
                  </a:outerShdw>
                </a:effectLst>
              </a:rPr>
              <a:t>异步置零法</a:t>
            </a:r>
          </a:p>
        </p:txBody>
      </p:sp>
      <p:sp>
        <p:nvSpPr>
          <p:cNvPr id="394245" name="Line 5"/>
          <p:cNvSpPr>
            <a:spLocks noChangeShapeType="1"/>
          </p:cNvSpPr>
          <p:nvPr/>
        </p:nvSpPr>
        <p:spPr bwMode="auto">
          <a:xfrm flipH="1" flipV="1">
            <a:off x="900113" y="1989138"/>
            <a:ext cx="1511300" cy="1368425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zh-CN" altLang="en-US">
              <a:ea typeface="楷体_GB2312" charset="0"/>
            </a:endParaRPr>
          </a:p>
        </p:txBody>
      </p:sp>
      <p:pic>
        <p:nvPicPr>
          <p:cNvPr id="394324" name="Picture 84" descr="_t3azcfk[1]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116013" y="2636838"/>
            <a:ext cx="579437" cy="79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94326" name="Group 86"/>
          <p:cNvGrpSpPr>
            <a:grpSpLocks/>
          </p:cNvGrpSpPr>
          <p:nvPr/>
        </p:nvGrpSpPr>
        <p:grpSpPr bwMode="auto">
          <a:xfrm>
            <a:off x="7308850" y="1268413"/>
            <a:ext cx="1366838" cy="517525"/>
            <a:chOff x="1429" y="3929"/>
            <a:chExt cx="861" cy="326"/>
          </a:xfrm>
        </p:grpSpPr>
        <p:grpSp>
          <p:nvGrpSpPr>
            <p:cNvPr id="48143" name="Group 87"/>
            <p:cNvGrpSpPr>
              <a:grpSpLocks/>
            </p:cNvGrpSpPr>
            <p:nvPr/>
          </p:nvGrpSpPr>
          <p:grpSpPr bwMode="auto">
            <a:xfrm>
              <a:off x="1429" y="3929"/>
              <a:ext cx="861" cy="136"/>
              <a:chOff x="2789" y="1970"/>
              <a:chExt cx="545" cy="190"/>
            </a:xfrm>
          </p:grpSpPr>
          <p:sp>
            <p:nvSpPr>
              <p:cNvPr id="394328" name="Line 88"/>
              <p:cNvSpPr>
                <a:spLocks noChangeShapeType="1"/>
              </p:cNvSpPr>
              <p:nvPr/>
            </p:nvSpPr>
            <p:spPr bwMode="auto">
              <a:xfrm>
                <a:off x="2789" y="2160"/>
                <a:ext cx="18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ea typeface="楷体_GB2312" charset="0"/>
                </a:endParaRPr>
              </a:p>
            </p:txBody>
          </p:sp>
          <p:sp>
            <p:nvSpPr>
              <p:cNvPr id="394329" name="Line 89"/>
              <p:cNvSpPr>
                <a:spLocks noChangeShapeType="1"/>
              </p:cNvSpPr>
              <p:nvPr/>
            </p:nvSpPr>
            <p:spPr bwMode="auto">
              <a:xfrm flipV="1">
                <a:off x="2971" y="1978"/>
                <a:ext cx="0" cy="18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ea typeface="楷体_GB2312" charset="0"/>
                </a:endParaRPr>
              </a:p>
            </p:txBody>
          </p:sp>
          <p:sp>
            <p:nvSpPr>
              <p:cNvPr id="394330" name="Line 90"/>
              <p:cNvSpPr>
                <a:spLocks noChangeShapeType="1"/>
              </p:cNvSpPr>
              <p:nvPr/>
            </p:nvSpPr>
            <p:spPr bwMode="auto">
              <a:xfrm>
                <a:off x="2970" y="1970"/>
                <a:ext cx="18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ea typeface="楷体_GB2312" charset="0"/>
                </a:endParaRPr>
              </a:p>
            </p:txBody>
          </p:sp>
          <p:sp>
            <p:nvSpPr>
              <p:cNvPr id="394331" name="Line 91"/>
              <p:cNvSpPr>
                <a:spLocks noChangeShapeType="1"/>
              </p:cNvSpPr>
              <p:nvPr/>
            </p:nvSpPr>
            <p:spPr bwMode="auto">
              <a:xfrm>
                <a:off x="3152" y="1978"/>
                <a:ext cx="0" cy="18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ea typeface="楷体_GB2312" charset="0"/>
                </a:endParaRPr>
              </a:p>
            </p:txBody>
          </p:sp>
          <p:sp>
            <p:nvSpPr>
              <p:cNvPr id="394332" name="Line 92"/>
              <p:cNvSpPr>
                <a:spLocks noChangeShapeType="1"/>
              </p:cNvSpPr>
              <p:nvPr/>
            </p:nvSpPr>
            <p:spPr bwMode="auto">
              <a:xfrm>
                <a:off x="3152" y="2160"/>
                <a:ext cx="18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ea typeface="楷体_GB2312" charset="0"/>
                </a:endParaRPr>
              </a:p>
            </p:txBody>
          </p:sp>
        </p:grpSp>
        <p:grpSp>
          <p:nvGrpSpPr>
            <p:cNvPr id="48144" name="Group 93"/>
            <p:cNvGrpSpPr>
              <a:grpSpLocks/>
            </p:cNvGrpSpPr>
            <p:nvPr/>
          </p:nvGrpSpPr>
          <p:grpSpPr bwMode="auto">
            <a:xfrm>
              <a:off x="1636" y="4119"/>
              <a:ext cx="282" cy="136"/>
              <a:chOff x="2789" y="1970"/>
              <a:chExt cx="545" cy="190"/>
            </a:xfrm>
          </p:grpSpPr>
          <p:sp>
            <p:nvSpPr>
              <p:cNvPr id="394334" name="Line 94"/>
              <p:cNvSpPr>
                <a:spLocks noChangeShapeType="1"/>
              </p:cNvSpPr>
              <p:nvPr/>
            </p:nvSpPr>
            <p:spPr bwMode="auto">
              <a:xfrm>
                <a:off x="2789" y="2160"/>
                <a:ext cx="18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ea typeface="楷体_GB2312" charset="0"/>
                </a:endParaRPr>
              </a:p>
            </p:txBody>
          </p:sp>
          <p:sp>
            <p:nvSpPr>
              <p:cNvPr id="394335" name="Line 95"/>
              <p:cNvSpPr>
                <a:spLocks noChangeShapeType="1"/>
              </p:cNvSpPr>
              <p:nvPr/>
            </p:nvSpPr>
            <p:spPr bwMode="auto">
              <a:xfrm flipV="1">
                <a:off x="2971" y="1978"/>
                <a:ext cx="0" cy="18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ea typeface="楷体_GB2312" charset="0"/>
                </a:endParaRPr>
              </a:p>
            </p:txBody>
          </p:sp>
          <p:sp>
            <p:nvSpPr>
              <p:cNvPr id="394336" name="Line 96"/>
              <p:cNvSpPr>
                <a:spLocks noChangeShapeType="1"/>
              </p:cNvSpPr>
              <p:nvPr/>
            </p:nvSpPr>
            <p:spPr bwMode="auto">
              <a:xfrm>
                <a:off x="2971" y="1970"/>
                <a:ext cx="18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ea typeface="楷体_GB2312" charset="0"/>
                </a:endParaRPr>
              </a:p>
            </p:txBody>
          </p:sp>
          <p:sp>
            <p:nvSpPr>
              <p:cNvPr id="394337" name="Line 97"/>
              <p:cNvSpPr>
                <a:spLocks noChangeShapeType="1"/>
              </p:cNvSpPr>
              <p:nvPr/>
            </p:nvSpPr>
            <p:spPr bwMode="auto">
              <a:xfrm>
                <a:off x="3152" y="1978"/>
                <a:ext cx="0" cy="18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ea typeface="楷体_GB2312" charset="0"/>
                </a:endParaRPr>
              </a:p>
            </p:txBody>
          </p:sp>
          <p:sp>
            <p:nvSpPr>
              <p:cNvPr id="394338" name="Line 98"/>
              <p:cNvSpPr>
                <a:spLocks noChangeShapeType="1"/>
              </p:cNvSpPr>
              <p:nvPr/>
            </p:nvSpPr>
            <p:spPr bwMode="auto">
              <a:xfrm>
                <a:off x="3152" y="2160"/>
                <a:ext cx="18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ea typeface="楷体_GB2312" charset="0"/>
                </a:endParaRPr>
              </a:p>
            </p:txBody>
          </p:sp>
        </p:grpSp>
        <p:grpSp>
          <p:nvGrpSpPr>
            <p:cNvPr id="48145" name="Group 99"/>
            <p:cNvGrpSpPr>
              <a:grpSpLocks/>
            </p:cNvGrpSpPr>
            <p:nvPr/>
          </p:nvGrpSpPr>
          <p:grpSpPr bwMode="auto">
            <a:xfrm>
              <a:off x="1827" y="4119"/>
              <a:ext cx="282" cy="136"/>
              <a:chOff x="2789" y="1970"/>
              <a:chExt cx="545" cy="190"/>
            </a:xfrm>
          </p:grpSpPr>
          <p:sp>
            <p:nvSpPr>
              <p:cNvPr id="394340" name="Line 100"/>
              <p:cNvSpPr>
                <a:spLocks noChangeShapeType="1"/>
              </p:cNvSpPr>
              <p:nvPr/>
            </p:nvSpPr>
            <p:spPr bwMode="auto">
              <a:xfrm>
                <a:off x="2789" y="2160"/>
                <a:ext cx="18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ea typeface="楷体_GB2312" charset="0"/>
                </a:endParaRPr>
              </a:p>
            </p:txBody>
          </p:sp>
          <p:sp>
            <p:nvSpPr>
              <p:cNvPr id="394341" name="Line 101"/>
              <p:cNvSpPr>
                <a:spLocks noChangeShapeType="1"/>
              </p:cNvSpPr>
              <p:nvPr/>
            </p:nvSpPr>
            <p:spPr bwMode="auto">
              <a:xfrm flipV="1">
                <a:off x="2971" y="1978"/>
                <a:ext cx="0" cy="18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ea typeface="楷体_GB2312" charset="0"/>
                </a:endParaRPr>
              </a:p>
            </p:txBody>
          </p:sp>
          <p:sp>
            <p:nvSpPr>
              <p:cNvPr id="394342" name="Line 102"/>
              <p:cNvSpPr>
                <a:spLocks noChangeShapeType="1"/>
              </p:cNvSpPr>
              <p:nvPr/>
            </p:nvSpPr>
            <p:spPr bwMode="auto">
              <a:xfrm>
                <a:off x="2971" y="1970"/>
                <a:ext cx="18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ea typeface="楷体_GB2312" charset="0"/>
                </a:endParaRPr>
              </a:p>
            </p:txBody>
          </p:sp>
          <p:sp>
            <p:nvSpPr>
              <p:cNvPr id="394343" name="Line 103"/>
              <p:cNvSpPr>
                <a:spLocks noChangeShapeType="1"/>
              </p:cNvSpPr>
              <p:nvPr/>
            </p:nvSpPr>
            <p:spPr bwMode="auto">
              <a:xfrm>
                <a:off x="3152" y="1978"/>
                <a:ext cx="0" cy="18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ea typeface="楷体_GB2312" charset="0"/>
                </a:endParaRPr>
              </a:p>
            </p:txBody>
          </p:sp>
          <p:sp>
            <p:nvSpPr>
              <p:cNvPr id="394344" name="Line 104"/>
              <p:cNvSpPr>
                <a:spLocks noChangeShapeType="1"/>
              </p:cNvSpPr>
              <p:nvPr/>
            </p:nvSpPr>
            <p:spPr bwMode="auto">
              <a:xfrm>
                <a:off x="3152" y="2160"/>
                <a:ext cx="18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ea typeface="楷体_GB2312" charset="0"/>
                </a:endParaRPr>
              </a:p>
            </p:txBody>
          </p:sp>
        </p:grpSp>
      </p:grpSp>
      <p:sp>
        <p:nvSpPr>
          <p:cNvPr id="394346" name="AutoShape 106"/>
          <p:cNvSpPr>
            <a:spLocks noChangeArrowheads="1"/>
          </p:cNvSpPr>
          <p:nvPr/>
        </p:nvSpPr>
        <p:spPr bwMode="auto">
          <a:xfrm rot="1511172">
            <a:off x="3390900" y="4143375"/>
            <a:ext cx="1733550" cy="358775"/>
          </a:xfrm>
          <a:prstGeom prst="rightArrow">
            <a:avLst>
              <a:gd name="adj1" fmla="val 50000"/>
              <a:gd name="adj2" fmla="val 120796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楷体_GB2312" charset="0"/>
            </a:endParaRPr>
          </a:p>
        </p:txBody>
      </p:sp>
      <p:grpSp>
        <p:nvGrpSpPr>
          <p:cNvPr id="394351" name="Group 111"/>
          <p:cNvGrpSpPr>
            <a:grpSpLocks/>
          </p:cNvGrpSpPr>
          <p:nvPr/>
        </p:nvGrpSpPr>
        <p:grpSpPr bwMode="auto">
          <a:xfrm>
            <a:off x="5148263" y="3860800"/>
            <a:ext cx="3429000" cy="2520950"/>
            <a:chOff x="3243" y="2432"/>
            <a:chExt cx="2160" cy="1588"/>
          </a:xfrm>
        </p:grpSpPr>
        <p:pic>
          <p:nvPicPr>
            <p:cNvPr id="48138" name="Picture 105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3243" y="2523"/>
              <a:ext cx="2160" cy="14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94347" name="Oval 107"/>
            <p:cNvSpPr>
              <a:spLocks noChangeArrowheads="1"/>
            </p:cNvSpPr>
            <p:nvPr/>
          </p:nvSpPr>
          <p:spPr bwMode="auto">
            <a:xfrm>
              <a:off x="3787" y="3657"/>
              <a:ext cx="862" cy="363"/>
            </a:xfrm>
            <a:prstGeom prst="ellipse">
              <a:avLst/>
            </a:prstGeom>
            <a:solidFill>
              <a:srgbClr val="00FF00">
                <a:alpha val="32001"/>
              </a:srgbClr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楷体_GB2312" charset="0"/>
              </a:endParaRPr>
            </a:p>
          </p:txBody>
        </p:sp>
        <p:sp>
          <p:nvSpPr>
            <p:cNvPr id="394348" name="Oval 108"/>
            <p:cNvSpPr>
              <a:spLocks noChangeArrowheads="1"/>
            </p:cNvSpPr>
            <p:nvPr/>
          </p:nvSpPr>
          <p:spPr bwMode="auto">
            <a:xfrm rot="5400000">
              <a:off x="2991" y="2684"/>
              <a:ext cx="862" cy="363"/>
            </a:xfrm>
            <a:prstGeom prst="ellipse">
              <a:avLst/>
            </a:prstGeom>
            <a:solidFill>
              <a:srgbClr val="00FF00">
                <a:alpha val="32001"/>
              </a:srgbClr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楷体_GB2312" charset="0"/>
              </a:endParaRPr>
            </a:p>
          </p:txBody>
        </p:sp>
        <p:sp>
          <p:nvSpPr>
            <p:cNvPr id="394349" name="Oval 109"/>
            <p:cNvSpPr>
              <a:spLocks noChangeArrowheads="1"/>
            </p:cNvSpPr>
            <p:nvPr/>
          </p:nvSpPr>
          <p:spPr bwMode="auto">
            <a:xfrm rot="5400000">
              <a:off x="4760" y="3047"/>
              <a:ext cx="862" cy="363"/>
            </a:xfrm>
            <a:prstGeom prst="ellipse">
              <a:avLst/>
            </a:prstGeom>
            <a:solidFill>
              <a:srgbClr val="00FF00">
                <a:alpha val="32001"/>
              </a:srgbClr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楷体_GB2312" charset="0"/>
              </a:endParaRPr>
            </a:p>
          </p:txBody>
        </p:sp>
        <p:sp>
          <p:nvSpPr>
            <p:cNvPr id="394350" name="Oval 110"/>
            <p:cNvSpPr>
              <a:spLocks noChangeArrowheads="1"/>
            </p:cNvSpPr>
            <p:nvPr/>
          </p:nvSpPr>
          <p:spPr bwMode="auto">
            <a:xfrm>
              <a:off x="3787" y="2477"/>
              <a:ext cx="1316" cy="409"/>
            </a:xfrm>
            <a:prstGeom prst="ellipse">
              <a:avLst/>
            </a:prstGeom>
            <a:solidFill>
              <a:srgbClr val="99CCFF">
                <a:alpha val="32001"/>
              </a:srgbClr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楷体_GB2312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94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2" dur="2000"/>
                                        <p:tgtEl>
                                          <p:spTgt spid="394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94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943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943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943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943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943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943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94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943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943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94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943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943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50" dur="1000"/>
                                        <p:tgtEl>
                                          <p:spTgt spid="394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4244" grpId="0"/>
      <p:bldP spid="394346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3" name="Picture 7" descr="6-3-3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03350" y="3068638"/>
            <a:ext cx="5472113" cy="2952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49154" name="Object 4"/>
          <p:cNvGraphicFramePr>
            <a:graphicFrameLocks noChangeAspect="1"/>
          </p:cNvGraphicFramePr>
          <p:nvPr/>
        </p:nvGraphicFramePr>
        <p:xfrm>
          <a:off x="5076825" y="1493838"/>
          <a:ext cx="3259138" cy="407987"/>
        </p:xfrm>
        <a:graphic>
          <a:graphicData uri="http://schemas.openxmlformats.org/presentationml/2006/ole">
            <p:oleObj spid="_x0000_s49154" name="公式" r:id="rId4" imgW="1524000" imgH="190500" progId="Equation.3">
              <p:embed/>
            </p:oleObj>
          </a:graphicData>
        </a:graphic>
      </p:graphicFrame>
      <p:sp>
        <p:nvSpPr>
          <p:cNvPr id="395269" name="Rectangle 5"/>
          <p:cNvSpPr>
            <a:spLocks noChangeArrowheads="1"/>
          </p:cNvSpPr>
          <p:nvPr/>
        </p:nvSpPr>
        <p:spPr bwMode="auto">
          <a:xfrm>
            <a:off x="4140200" y="4508500"/>
            <a:ext cx="1584325" cy="1368425"/>
          </a:xfrm>
          <a:prstGeom prst="rect">
            <a:avLst/>
          </a:prstGeom>
          <a:solidFill>
            <a:srgbClr val="99CCFF">
              <a:alpha val="30000"/>
            </a:srgbClr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楷体_GB2312" charset="0"/>
            </a:endParaRPr>
          </a:p>
        </p:txBody>
      </p:sp>
      <p:pic>
        <p:nvPicPr>
          <p:cNvPr id="49156" name="Picture 6" descr="6-3-3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763713" y="404813"/>
            <a:ext cx="4176712" cy="266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7" name="Picture 9" descr="6-3-36b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11638" y="3644900"/>
            <a:ext cx="3432175" cy="2411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484438" y="476250"/>
            <a:ext cx="3744912" cy="3222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96291" name="Rectangle 3"/>
          <p:cNvSpPr>
            <a:spLocks noGrp="1" noChangeArrowheads="1"/>
          </p:cNvSpPr>
          <p:nvPr>
            <p:ph type="title"/>
          </p:nvPr>
        </p:nvSpPr>
        <p:spPr>
          <a:xfrm>
            <a:off x="0" y="620713"/>
            <a:ext cx="8229600" cy="884237"/>
          </a:xfrm>
        </p:spPr>
        <p:txBody>
          <a:bodyPr/>
          <a:lstStyle/>
          <a:p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置数法</a:t>
            </a:r>
            <a:r>
              <a:rPr lang="en-US" altLang="zh-CN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/>
            </a:r>
            <a:br>
              <a:rPr lang="en-US" altLang="zh-CN" smtClean="0">
                <a:effectLst>
                  <a:outerShdw blurRad="38100" dist="38100" dir="2700000" algn="tl">
                    <a:srgbClr val="C0C0C0"/>
                  </a:outerShdw>
                </a:effectLst>
              </a:rPr>
            </a:br>
            <a:r>
              <a:rPr lang="en-US" altLang="zh-CN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(a)</a:t>
            </a:r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置入</a:t>
            </a:r>
            <a:r>
              <a:rPr lang="zh-CN" altLang="zh-CN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0000</a:t>
            </a:r>
            <a:r>
              <a:rPr lang="en-US" altLang="zh-CN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/>
            </a:r>
            <a:br>
              <a:rPr lang="en-US" altLang="zh-CN" smtClean="0">
                <a:effectLst>
                  <a:outerShdw blurRad="38100" dist="38100" dir="2700000" algn="tl">
                    <a:srgbClr val="C0C0C0"/>
                  </a:outerShdw>
                </a:effectLst>
              </a:rPr>
            </a:br>
            <a:r>
              <a:rPr lang="en-US" altLang="zh-CN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(b)</a:t>
            </a:r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置入</a:t>
            </a:r>
            <a:r>
              <a:rPr lang="zh-CN" altLang="zh-CN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1001</a:t>
            </a:r>
            <a:endParaRPr lang="en-US" altLang="zh-CN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pic>
        <p:nvPicPr>
          <p:cNvPr id="50180" name="Picture 8" descr="6-3-36a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258888" y="3789363"/>
            <a:ext cx="2952750" cy="2281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314" name="Rectangle 2"/>
          <p:cNvSpPr>
            <a:spLocks noGrp="1" noChangeArrowheads="1"/>
          </p:cNvSpPr>
          <p:nvPr>
            <p:ph idx="1"/>
          </p:nvPr>
        </p:nvSpPr>
        <p:spPr>
          <a:xfrm>
            <a:off x="427038" y="692150"/>
            <a:ext cx="8137525" cy="5513388"/>
          </a:xfrm>
        </p:spPr>
        <p:txBody>
          <a:bodyPr/>
          <a:lstStyle/>
          <a:p>
            <a:pPr>
              <a:buFontTx/>
              <a:buNone/>
            </a:pPr>
            <a:r>
              <a:rPr lang="en-US" altLang="zh-CN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2.  N &lt; M</a:t>
            </a:r>
          </a:p>
          <a:p>
            <a:pPr>
              <a:buFontTx/>
              <a:buNone/>
            </a:pPr>
            <a:r>
              <a:rPr lang="en-US" altLang="zh-CN" smtClean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</a:rPr>
              <a:t>①</a:t>
            </a:r>
            <a:r>
              <a:rPr lang="en-US" altLang="zh-CN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M=N1</a:t>
            </a:r>
            <a:r>
              <a:rPr lang="en-US" altLang="zh-CN" smtClean="0">
                <a:effectLst>
                  <a:outerShdw blurRad="38100" dist="38100" dir="2700000" algn="tl">
                    <a:srgbClr val="C0C0C0"/>
                  </a:outerShdw>
                </a:effectLst>
                <a:latin typeface="BatangChe" pitchFamily="49" charset="-127"/>
                <a:ea typeface="BatangChe" pitchFamily="49" charset="-127"/>
              </a:rPr>
              <a:t>×</a:t>
            </a:r>
            <a:r>
              <a:rPr lang="en-US" altLang="zh-CN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N2</a:t>
            </a:r>
          </a:p>
          <a:p>
            <a:pPr>
              <a:buFontTx/>
              <a:buNone/>
            </a:pPr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先用前面的方法分别接成</a:t>
            </a:r>
            <a:r>
              <a:rPr lang="en-US" altLang="zh-CN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N1</a:t>
            </a:r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和</a:t>
            </a:r>
            <a:r>
              <a:rPr lang="en-US" altLang="zh-CN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N2</a:t>
            </a:r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两个计数器。</a:t>
            </a:r>
            <a:endParaRPr lang="en-US" altLang="zh-CN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buFontTx/>
              <a:buNone/>
            </a:pPr>
            <a:endParaRPr lang="en-US" altLang="zh-CN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buFontTx/>
              <a:buNone/>
            </a:pPr>
            <a:r>
              <a:rPr lang="en-US" altLang="zh-CN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N1</a:t>
            </a:r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和</a:t>
            </a:r>
            <a:r>
              <a:rPr lang="en-US" altLang="zh-CN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N2</a:t>
            </a:r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间的连接有两种方式：</a:t>
            </a:r>
            <a:endParaRPr lang="en-US" altLang="zh-CN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buFontTx/>
              <a:buNone/>
            </a:pPr>
            <a:r>
              <a:rPr lang="en-US" altLang="zh-CN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a.</a:t>
            </a:r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并行进位方式：用同一个</a:t>
            </a:r>
            <a:r>
              <a:rPr lang="en-US" altLang="zh-CN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CLK</a:t>
            </a:r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，低位片的进位输出作为高位片的计数控制信号（如</a:t>
            </a:r>
            <a:r>
              <a:rPr lang="en-US" altLang="zh-CN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74160</a:t>
            </a:r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的</a:t>
            </a:r>
            <a:r>
              <a:rPr lang="en-US" altLang="zh-CN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EP</a:t>
            </a:r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和</a:t>
            </a:r>
            <a:r>
              <a:rPr lang="en-US" altLang="zh-CN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ET</a:t>
            </a:r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）</a:t>
            </a:r>
            <a:endParaRPr lang="en-US" altLang="zh-CN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buFontTx/>
              <a:buNone/>
            </a:pPr>
            <a:endParaRPr lang="en-US" altLang="zh-CN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buFontTx/>
              <a:buNone/>
            </a:pPr>
            <a:r>
              <a:rPr lang="en-US" altLang="zh-CN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b.</a:t>
            </a:r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串行进位方式：低位片的进位输出作为高位片的</a:t>
            </a:r>
            <a:r>
              <a:rPr lang="en-US" altLang="zh-CN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CLK</a:t>
            </a:r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，两片始终同时处于计数状态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例：用</a:t>
            </a:r>
            <a:r>
              <a:rPr lang="en-US" altLang="zh-CN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74160</a:t>
            </a:r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接成一百进制</a:t>
            </a:r>
            <a:r>
              <a:rPr lang="en-US" altLang="zh-CN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/>
            </a:r>
            <a:br>
              <a:rPr lang="en-US" altLang="zh-CN" smtClean="0">
                <a:effectLst>
                  <a:outerShdw blurRad="38100" dist="38100" dir="2700000" algn="tl">
                    <a:srgbClr val="C0C0C0"/>
                  </a:outerShdw>
                </a:effectLst>
              </a:rPr>
            </a:br>
            <a:endParaRPr lang="en-US" altLang="zh-CN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graphicFrame>
        <p:nvGraphicFramePr>
          <p:cNvPr id="398339" name="Group 3"/>
          <p:cNvGraphicFramePr>
            <a:graphicFrameLocks noGrp="1"/>
          </p:cNvGraphicFramePr>
          <p:nvPr/>
        </p:nvGraphicFramePr>
        <p:xfrm>
          <a:off x="539750" y="1196975"/>
          <a:ext cx="4789488" cy="2879726"/>
        </p:xfrm>
        <a:graphic>
          <a:graphicData uri="http://schemas.openxmlformats.org/drawingml/2006/table">
            <a:tbl>
              <a:tblPr/>
              <a:tblGrid>
                <a:gridCol w="563563"/>
                <a:gridCol w="560387"/>
                <a:gridCol w="596900"/>
                <a:gridCol w="533400"/>
                <a:gridCol w="492125"/>
                <a:gridCol w="2043113"/>
              </a:tblGrid>
              <a:tr h="4445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工作状态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841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X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X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置</a:t>
                      </a: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 0</a:t>
                      </a:r>
                      <a:r>
                        <a:rPr kumimoji="0" lang="zh-CN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（异步）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CC"/>
                    </a:solidFill>
                  </a:tcPr>
                </a:tc>
              </a:tr>
              <a:tr h="4889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X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预置数（同步）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4889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X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2B2B2">
                        <a:alpha val="4509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2B2B2">
                        <a:alpha val="4509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2B2B2">
                        <a:alpha val="4509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2B2B2">
                        <a:alpha val="4509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2B2B2">
                        <a:alpha val="4509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保持（包括</a:t>
                      </a: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C</a:t>
                      </a:r>
                      <a:r>
                        <a:rPr kumimoji="0" lang="zh-CN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）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2B2B2">
                        <a:alpha val="45097"/>
                      </a:srgbClr>
                    </a:solidFill>
                  </a:tcPr>
                </a:tc>
              </a:tr>
              <a:tr h="4841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X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2B2B2">
                        <a:alpha val="4509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2B2B2">
                        <a:alpha val="4509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2B2B2">
                        <a:alpha val="4509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2B2B2">
                        <a:alpha val="4509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2B2B2">
                        <a:alpha val="4509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保持（</a:t>
                      </a: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C=0</a:t>
                      </a:r>
                      <a:r>
                        <a:rPr kumimoji="0" lang="zh-CN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）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2B2B2">
                        <a:alpha val="45097"/>
                      </a:srgbClr>
                    </a:solidFill>
                  </a:tcPr>
                </a:tc>
              </a:tr>
              <a:tr h="4889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>
                        <a:alpha val="4705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>
                        <a:alpha val="4705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>
                        <a:alpha val="4705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>
                        <a:alpha val="4705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>
                        <a:alpha val="4705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计数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>
                        <a:alpha val="47058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2273" name="Object 68"/>
          <p:cNvGraphicFramePr>
            <a:graphicFrameLocks noChangeAspect="1"/>
          </p:cNvGraphicFramePr>
          <p:nvPr/>
        </p:nvGraphicFramePr>
        <p:xfrm>
          <a:off x="468313" y="1268413"/>
          <a:ext cx="2789237" cy="277812"/>
        </p:xfrm>
        <a:graphic>
          <a:graphicData uri="http://schemas.openxmlformats.org/presentationml/2006/ole">
            <p:oleObj spid="_x0000_s52273" name="公式" r:id="rId3" imgW="2082800" imgH="215900" progId="Equation.3">
              <p:embed/>
            </p:oleObj>
          </a:graphicData>
        </a:graphic>
      </p:graphicFrame>
      <p:grpSp>
        <p:nvGrpSpPr>
          <p:cNvPr id="52274" name="Group 69"/>
          <p:cNvGrpSpPr>
            <a:grpSpLocks/>
          </p:cNvGrpSpPr>
          <p:nvPr/>
        </p:nvGrpSpPr>
        <p:grpSpPr bwMode="auto">
          <a:xfrm>
            <a:off x="539750" y="2278063"/>
            <a:ext cx="447675" cy="215900"/>
            <a:chOff x="2789" y="1970"/>
            <a:chExt cx="545" cy="190"/>
          </a:xfrm>
        </p:grpSpPr>
        <p:sp>
          <p:nvSpPr>
            <p:cNvPr id="398406" name="Line 70"/>
            <p:cNvSpPr>
              <a:spLocks noChangeShapeType="1"/>
            </p:cNvSpPr>
            <p:nvPr/>
          </p:nvSpPr>
          <p:spPr bwMode="auto">
            <a:xfrm>
              <a:off x="2789" y="2160"/>
              <a:ext cx="18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ea typeface="楷体_GB2312" charset="0"/>
              </a:endParaRPr>
            </a:p>
          </p:txBody>
        </p:sp>
        <p:sp>
          <p:nvSpPr>
            <p:cNvPr id="398407" name="Line 71"/>
            <p:cNvSpPr>
              <a:spLocks noChangeShapeType="1"/>
            </p:cNvSpPr>
            <p:nvPr/>
          </p:nvSpPr>
          <p:spPr bwMode="auto">
            <a:xfrm flipV="1">
              <a:off x="2971" y="1978"/>
              <a:ext cx="0" cy="18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ea typeface="楷体_GB2312" charset="0"/>
              </a:endParaRPr>
            </a:p>
          </p:txBody>
        </p:sp>
        <p:sp>
          <p:nvSpPr>
            <p:cNvPr id="398408" name="Line 72"/>
            <p:cNvSpPr>
              <a:spLocks noChangeShapeType="1"/>
            </p:cNvSpPr>
            <p:nvPr/>
          </p:nvSpPr>
          <p:spPr bwMode="auto">
            <a:xfrm>
              <a:off x="2971" y="1970"/>
              <a:ext cx="18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ea typeface="楷体_GB2312" charset="0"/>
              </a:endParaRPr>
            </a:p>
          </p:txBody>
        </p:sp>
        <p:sp>
          <p:nvSpPr>
            <p:cNvPr id="398409" name="Line 73"/>
            <p:cNvSpPr>
              <a:spLocks noChangeShapeType="1"/>
            </p:cNvSpPr>
            <p:nvPr/>
          </p:nvSpPr>
          <p:spPr bwMode="auto">
            <a:xfrm>
              <a:off x="3152" y="1978"/>
              <a:ext cx="0" cy="18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ea typeface="楷体_GB2312" charset="0"/>
              </a:endParaRPr>
            </a:p>
          </p:txBody>
        </p:sp>
        <p:sp>
          <p:nvSpPr>
            <p:cNvPr id="398410" name="Line 74"/>
            <p:cNvSpPr>
              <a:spLocks noChangeShapeType="1"/>
            </p:cNvSpPr>
            <p:nvPr/>
          </p:nvSpPr>
          <p:spPr bwMode="auto">
            <a:xfrm>
              <a:off x="3152" y="2160"/>
              <a:ext cx="18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ea typeface="楷体_GB2312" charset="0"/>
              </a:endParaRPr>
            </a:p>
          </p:txBody>
        </p:sp>
      </p:grpSp>
      <p:grpSp>
        <p:nvGrpSpPr>
          <p:cNvPr id="52275" name="Group 75"/>
          <p:cNvGrpSpPr>
            <a:grpSpLocks/>
          </p:cNvGrpSpPr>
          <p:nvPr/>
        </p:nvGrpSpPr>
        <p:grpSpPr bwMode="auto">
          <a:xfrm>
            <a:off x="574675" y="3717925"/>
            <a:ext cx="447675" cy="215900"/>
            <a:chOff x="2789" y="1970"/>
            <a:chExt cx="545" cy="190"/>
          </a:xfrm>
        </p:grpSpPr>
        <p:sp>
          <p:nvSpPr>
            <p:cNvPr id="398412" name="Line 76"/>
            <p:cNvSpPr>
              <a:spLocks noChangeShapeType="1"/>
            </p:cNvSpPr>
            <p:nvPr/>
          </p:nvSpPr>
          <p:spPr bwMode="auto">
            <a:xfrm>
              <a:off x="2789" y="2160"/>
              <a:ext cx="18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ea typeface="楷体_GB2312" charset="0"/>
              </a:endParaRPr>
            </a:p>
          </p:txBody>
        </p:sp>
        <p:sp>
          <p:nvSpPr>
            <p:cNvPr id="398413" name="Line 77"/>
            <p:cNvSpPr>
              <a:spLocks noChangeShapeType="1"/>
            </p:cNvSpPr>
            <p:nvPr/>
          </p:nvSpPr>
          <p:spPr bwMode="auto">
            <a:xfrm flipV="1">
              <a:off x="2971" y="1978"/>
              <a:ext cx="0" cy="18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ea typeface="楷体_GB2312" charset="0"/>
              </a:endParaRPr>
            </a:p>
          </p:txBody>
        </p:sp>
        <p:sp>
          <p:nvSpPr>
            <p:cNvPr id="398414" name="Line 78"/>
            <p:cNvSpPr>
              <a:spLocks noChangeShapeType="1"/>
            </p:cNvSpPr>
            <p:nvPr/>
          </p:nvSpPr>
          <p:spPr bwMode="auto">
            <a:xfrm>
              <a:off x="2971" y="1970"/>
              <a:ext cx="18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ea typeface="楷体_GB2312" charset="0"/>
              </a:endParaRPr>
            </a:p>
          </p:txBody>
        </p:sp>
        <p:sp>
          <p:nvSpPr>
            <p:cNvPr id="398415" name="Line 79"/>
            <p:cNvSpPr>
              <a:spLocks noChangeShapeType="1"/>
            </p:cNvSpPr>
            <p:nvPr/>
          </p:nvSpPr>
          <p:spPr bwMode="auto">
            <a:xfrm>
              <a:off x="3152" y="1978"/>
              <a:ext cx="0" cy="18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ea typeface="楷体_GB2312" charset="0"/>
              </a:endParaRPr>
            </a:p>
          </p:txBody>
        </p:sp>
        <p:sp>
          <p:nvSpPr>
            <p:cNvPr id="398416" name="Line 80"/>
            <p:cNvSpPr>
              <a:spLocks noChangeShapeType="1"/>
            </p:cNvSpPr>
            <p:nvPr/>
          </p:nvSpPr>
          <p:spPr bwMode="auto">
            <a:xfrm>
              <a:off x="3152" y="2160"/>
              <a:ext cx="18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ea typeface="楷体_GB2312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例：用两片</a:t>
            </a:r>
            <a:r>
              <a:rPr lang="en-US" altLang="zh-CN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74160</a:t>
            </a:r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接成一百进制计数器</a:t>
            </a:r>
          </a:p>
        </p:txBody>
      </p:sp>
      <p:grpSp>
        <p:nvGrpSpPr>
          <p:cNvPr id="399371" name="Group 11"/>
          <p:cNvGrpSpPr>
            <a:grpSpLocks/>
          </p:cNvGrpSpPr>
          <p:nvPr/>
        </p:nvGrpSpPr>
        <p:grpSpPr bwMode="auto">
          <a:xfrm>
            <a:off x="0" y="1341438"/>
            <a:ext cx="7669213" cy="1993900"/>
            <a:chOff x="0" y="845"/>
            <a:chExt cx="4831" cy="1256"/>
          </a:xfrm>
        </p:grpSpPr>
        <p:pic>
          <p:nvPicPr>
            <p:cNvPr id="53254" name="Picture 9" descr="6-3-38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930" y="845"/>
              <a:ext cx="3901" cy="12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99365" name="Text Box 5"/>
            <p:cNvSpPr txBox="1">
              <a:spLocks noChangeArrowheads="1"/>
            </p:cNvSpPr>
            <p:nvPr/>
          </p:nvSpPr>
          <p:spPr bwMode="auto">
            <a:xfrm>
              <a:off x="0" y="1298"/>
              <a:ext cx="122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400">
                  <a:latin typeface="Times New Roman" pitchFamily="18" charset="0"/>
                </a:rPr>
                <a:t>并行进位法</a:t>
              </a:r>
            </a:p>
          </p:txBody>
        </p:sp>
      </p:grpSp>
      <p:grpSp>
        <p:nvGrpSpPr>
          <p:cNvPr id="399372" name="Group 12"/>
          <p:cNvGrpSpPr>
            <a:grpSpLocks/>
          </p:cNvGrpSpPr>
          <p:nvPr/>
        </p:nvGrpSpPr>
        <p:grpSpPr bwMode="auto">
          <a:xfrm>
            <a:off x="0" y="3573463"/>
            <a:ext cx="7740650" cy="1804987"/>
            <a:chOff x="0" y="2251"/>
            <a:chExt cx="4876" cy="1137"/>
          </a:xfrm>
        </p:grpSpPr>
        <p:pic>
          <p:nvPicPr>
            <p:cNvPr id="53252" name="Picture 10" descr="6-3-39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884" y="2251"/>
              <a:ext cx="3992" cy="11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99368" name="Text Box 8"/>
            <p:cNvSpPr txBox="1">
              <a:spLocks noChangeArrowheads="1"/>
            </p:cNvSpPr>
            <p:nvPr/>
          </p:nvSpPr>
          <p:spPr bwMode="auto">
            <a:xfrm>
              <a:off x="0" y="2614"/>
              <a:ext cx="113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400">
                  <a:latin typeface="Times New Roman" pitchFamily="18" charset="0"/>
                </a:rPr>
                <a:t>串行进位法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99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99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850" name="Rectangle 2"/>
          <p:cNvSpPr>
            <a:spLocks noGrp="1" noChangeArrowheads="1"/>
          </p:cNvSpPr>
          <p:nvPr>
            <p:ph type="title"/>
          </p:nvPr>
        </p:nvSpPr>
        <p:spPr>
          <a:xfrm>
            <a:off x="468313" y="188913"/>
            <a:ext cx="8229600" cy="884237"/>
          </a:xfrm>
        </p:spPr>
        <p:txBody>
          <a:bodyPr/>
          <a:lstStyle/>
          <a:p>
            <a:r>
              <a:rPr lang="zh-CN" altLang="en-US" sz="32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可以用三个方程组来描述：</a:t>
            </a:r>
          </a:p>
        </p:txBody>
      </p:sp>
      <p:graphicFrame>
        <p:nvGraphicFramePr>
          <p:cNvPr id="334851" name="Object 3"/>
          <p:cNvGraphicFramePr>
            <a:graphicFrameLocks noChangeAspect="1"/>
          </p:cNvGraphicFramePr>
          <p:nvPr/>
        </p:nvGraphicFramePr>
        <p:xfrm>
          <a:off x="68263" y="1038225"/>
          <a:ext cx="8680450" cy="1482725"/>
        </p:xfrm>
        <a:graphic>
          <a:graphicData uri="http://schemas.openxmlformats.org/presentationml/2006/ole">
            <p:oleObj spid="_x0000_s8194" name="公式" r:id="rId3" imgW="4318000" imgH="736600" progId="Equation.3">
              <p:embed/>
            </p:oleObj>
          </a:graphicData>
        </a:graphic>
      </p:graphicFrame>
      <p:graphicFrame>
        <p:nvGraphicFramePr>
          <p:cNvPr id="334852" name="Object 4"/>
          <p:cNvGraphicFramePr>
            <a:graphicFrameLocks noChangeAspect="1"/>
          </p:cNvGraphicFramePr>
          <p:nvPr/>
        </p:nvGraphicFramePr>
        <p:xfrm>
          <a:off x="106363" y="2867025"/>
          <a:ext cx="8713787" cy="1439863"/>
        </p:xfrm>
        <a:graphic>
          <a:graphicData uri="http://schemas.openxmlformats.org/presentationml/2006/ole">
            <p:oleObj spid="_x0000_s8195" name="公式" r:id="rId4" imgW="4305300" imgH="711200" progId="Equation.3">
              <p:embed/>
            </p:oleObj>
          </a:graphicData>
        </a:graphic>
      </p:graphicFrame>
      <p:graphicFrame>
        <p:nvGraphicFramePr>
          <p:cNvPr id="334853" name="Object 5"/>
          <p:cNvGraphicFramePr>
            <a:graphicFrameLocks noChangeAspect="1"/>
          </p:cNvGraphicFramePr>
          <p:nvPr/>
        </p:nvGraphicFramePr>
        <p:xfrm>
          <a:off x="409575" y="4837113"/>
          <a:ext cx="8223250" cy="1323975"/>
        </p:xfrm>
        <a:graphic>
          <a:graphicData uri="http://schemas.openxmlformats.org/presentationml/2006/ole">
            <p:oleObj spid="_x0000_s8196" name="公式" r:id="rId5" imgW="4406900" imgH="711200" progId="Equation.3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348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348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3348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348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348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6" dur="1000"/>
                                        <p:tgtEl>
                                          <p:spTgt spid="3348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348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348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3" dur="1000"/>
                                        <p:tgtEl>
                                          <p:spTgt spid="3348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348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348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0" dur="1000"/>
                                        <p:tgtEl>
                                          <p:spTgt spid="3348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4850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386" name="Rectangle 2"/>
          <p:cNvSpPr>
            <a:spLocks noGrp="1" noChangeArrowheads="1"/>
          </p:cNvSpPr>
          <p:nvPr>
            <p:ph idx="1"/>
          </p:nvPr>
        </p:nvSpPr>
        <p:spPr>
          <a:xfrm>
            <a:off x="427038" y="692150"/>
            <a:ext cx="8466137" cy="5513388"/>
          </a:xfrm>
        </p:spPr>
        <p:txBody>
          <a:bodyPr/>
          <a:lstStyle/>
          <a:p>
            <a:pPr>
              <a:buFontTx/>
              <a:buNone/>
            </a:pPr>
            <a:r>
              <a:rPr lang="en-US" altLang="zh-CN" smtClean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</a:rPr>
              <a:t>②</a:t>
            </a:r>
            <a:r>
              <a:rPr lang="en-US" altLang="zh-CN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M</a:t>
            </a:r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</a:rPr>
              <a:t>不可分解</a:t>
            </a:r>
            <a:endParaRPr lang="en-US" altLang="zh-CN" smtClean="0">
              <a:effectLst>
                <a:outerShdw blurRad="38100" dist="38100" dir="2700000" algn="tl">
                  <a:srgbClr val="C0C0C0"/>
                </a:outerShdw>
              </a:effectLst>
              <a:latin typeface="楷体_GB2312" pitchFamily="49" charset="-122"/>
            </a:endParaRPr>
          </a:p>
          <a:p>
            <a:pPr>
              <a:buFontTx/>
              <a:buNone/>
            </a:pPr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</a:rPr>
              <a:t>采用整体置零和整体置数法：</a:t>
            </a:r>
            <a:endParaRPr lang="en-US" altLang="zh-CN" smtClean="0">
              <a:effectLst>
                <a:outerShdw blurRad="38100" dist="38100" dir="2700000" algn="tl">
                  <a:srgbClr val="C0C0C0"/>
                </a:outerShdw>
              </a:effectLst>
              <a:latin typeface="楷体_GB2312" pitchFamily="49" charset="-122"/>
            </a:endParaRPr>
          </a:p>
          <a:p>
            <a:pPr>
              <a:buFontTx/>
              <a:buNone/>
            </a:pPr>
            <a:endParaRPr lang="en-US" altLang="zh-CN" smtClean="0">
              <a:effectLst>
                <a:outerShdw blurRad="38100" dist="38100" dir="2700000" algn="tl">
                  <a:srgbClr val="C0C0C0"/>
                </a:outerShdw>
              </a:effectLst>
              <a:latin typeface="楷体_GB2312" pitchFamily="49" charset="-122"/>
            </a:endParaRPr>
          </a:p>
          <a:p>
            <a:pPr>
              <a:buFontTx/>
              <a:buNone/>
            </a:pPr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</a:rPr>
              <a:t>先用两片</a:t>
            </a:r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接成</a:t>
            </a:r>
            <a:r>
              <a:rPr lang="en-US" altLang="zh-CN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M</a:t>
            </a:r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’</a:t>
            </a:r>
            <a:r>
              <a:rPr lang="en-US" altLang="zh-CN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&gt; M </a:t>
            </a:r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的计数器</a:t>
            </a:r>
            <a:endParaRPr lang="en-US" altLang="zh-CN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buFontTx/>
              <a:buNone/>
            </a:pPr>
            <a:endParaRPr lang="en-US" altLang="zh-CN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buFontTx/>
              <a:buNone/>
            </a:pPr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然后再采用置零或置数的方法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例：用</a:t>
            </a:r>
            <a:r>
              <a:rPr lang="en-US" altLang="zh-CN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74160</a:t>
            </a:r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接成二十九进制</a:t>
            </a:r>
            <a:r>
              <a:rPr lang="en-US" altLang="zh-CN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/>
            </a:r>
            <a:br>
              <a:rPr lang="en-US" altLang="zh-CN" smtClean="0">
                <a:effectLst>
                  <a:outerShdw blurRad="38100" dist="38100" dir="2700000" algn="tl">
                    <a:srgbClr val="C0C0C0"/>
                  </a:outerShdw>
                </a:effectLst>
              </a:rPr>
            </a:br>
            <a:endParaRPr lang="en-US" altLang="zh-CN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graphicFrame>
        <p:nvGraphicFramePr>
          <p:cNvPr id="401411" name="Group 3"/>
          <p:cNvGraphicFramePr>
            <a:graphicFrameLocks noGrp="1"/>
          </p:cNvGraphicFramePr>
          <p:nvPr/>
        </p:nvGraphicFramePr>
        <p:xfrm>
          <a:off x="539750" y="1196975"/>
          <a:ext cx="4789488" cy="2879726"/>
        </p:xfrm>
        <a:graphic>
          <a:graphicData uri="http://schemas.openxmlformats.org/drawingml/2006/table">
            <a:tbl>
              <a:tblPr/>
              <a:tblGrid>
                <a:gridCol w="563563"/>
                <a:gridCol w="560387"/>
                <a:gridCol w="596900"/>
                <a:gridCol w="533400"/>
                <a:gridCol w="492125"/>
                <a:gridCol w="2043113"/>
              </a:tblGrid>
              <a:tr h="4445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工作状态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841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X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X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置</a:t>
                      </a: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 0</a:t>
                      </a:r>
                      <a:r>
                        <a:rPr kumimoji="0" lang="zh-CN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（异步）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CC"/>
                    </a:solidFill>
                  </a:tcPr>
                </a:tc>
              </a:tr>
              <a:tr h="4889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X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预置数（同步）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4889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X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2B2B2">
                        <a:alpha val="4509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2B2B2">
                        <a:alpha val="4509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2B2B2">
                        <a:alpha val="4509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2B2B2">
                        <a:alpha val="4509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2B2B2">
                        <a:alpha val="4509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保持（包括</a:t>
                      </a: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C</a:t>
                      </a:r>
                      <a:r>
                        <a:rPr kumimoji="0" lang="zh-CN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）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2B2B2">
                        <a:alpha val="45097"/>
                      </a:srgbClr>
                    </a:solidFill>
                  </a:tcPr>
                </a:tc>
              </a:tr>
              <a:tr h="4841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X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2B2B2">
                        <a:alpha val="4509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2B2B2">
                        <a:alpha val="4509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2B2B2">
                        <a:alpha val="4509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2B2B2">
                        <a:alpha val="4509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2B2B2">
                        <a:alpha val="4509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保持（</a:t>
                      </a: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C=0</a:t>
                      </a:r>
                      <a:r>
                        <a:rPr kumimoji="0" lang="zh-CN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）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2B2B2">
                        <a:alpha val="45097"/>
                      </a:srgbClr>
                    </a:solidFill>
                  </a:tcPr>
                </a:tc>
              </a:tr>
              <a:tr h="4889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omic Sans MS" pitchFamily="66" charset="0"/>
                        <a:ea typeface="楷体_GB2312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>
                        <a:alpha val="4705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>
                        <a:alpha val="4705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>
                        <a:alpha val="4705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>
                        <a:alpha val="4705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>
                        <a:alpha val="4705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计数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>
                        <a:alpha val="47058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5345" name="Object 68"/>
          <p:cNvGraphicFramePr>
            <a:graphicFrameLocks noChangeAspect="1"/>
          </p:cNvGraphicFramePr>
          <p:nvPr/>
        </p:nvGraphicFramePr>
        <p:xfrm>
          <a:off x="395288" y="1268413"/>
          <a:ext cx="2789237" cy="277812"/>
        </p:xfrm>
        <a:graphic>
          <a:graphicData uri="http://schemas.openxmlformats.org/presentationml/2006/ole">
            <p:oleObj spid="_x0000_s55345" name="公式" r:id="rId3" imgW="2082800" imgH="215900" progId="Equation.3">
              <p:embed/>
            </p:oleObj>
          </a:graphicData>
        </a:graphic>
      </p:graphicFrame>
      <p:grpSp>
        <p:nvGrpSpPr>
          <p:cNvPr id="55346" name="Group 69"/>
          <p:cNvGrpSpPr>
            <a:grpSpLocks/>
          </p:cNvGrpSpPr>
          <p:nvPr/>
        </p:nvGrpSpPr>
        <p:grpSpPr bwMode="auto">
          <a:xfrm>
            <a:off x="539750" y="2278063"/>
            <a:ext cx="447675" cy="215900"/>
            <a:chOff x="2789" y="1970"/>
            <a:chExt cx="545" cy="190"/>
          </a:xfrm>
        </p:grpSpPr>
        <p:sp>
          <p:nvSpPr>
            <p:cNvPr id="401478" name="Line 70"/>
            <p:cNvSpPr>
              <a:spLocks noChangeShapeType="1"/>
            </p:cNvSpPr>
            <p:nvPr/>
          </p:nvSpPr>
          <p:spPr bwMode="auto">
            <a:xfrm>
              <a:off x="2789" y="2160"/>
              <a:ext cx="18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ea typeface="楷体_GB2312" charset="0"/>
              </a:endParaRPr>
            </a:p>
          </p:txBody>
        </p:sp>
        <p:sp>
          <p:nvSpPr>
            <p:cNvPr id="401479" name="Line 71"/>
            <p:cNvSpPr>
              <a:spLocks noChangeShapeType="1"/>
            </p:cNvSpPr>
            <p:nvPr/>
          </p:nvSpPr>
          <p:spPr bwMode="auto">
            <a:xfrm flipV="1">
              <a:off x="2971" y="1978"/>
              <a:ext cx="0" cy="18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ea typeface="楷体_GB2312" charset="0"/>
              </a:endParaRPr>
            </a:p>
          </p:txBody>
        </p:sp>
        <p:sp>
          <p:nvSpPr>
            <p:cNvPr id="401480" name="Line 72"/>
            <p:cNvSpPr>
              <a:spLocks noChangeShapeType="1"/>
            </p:cNvSpPr>
            <p:nvPr/>
          </p:nvSpPr>
          <p:spPr bwMode="auto">
            <a:xfrm>
              <a:off x="2971" y="1970"/>
              <a:ext cx="18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ea typeface="楷体_GB2312" charset="0"/>
              </a:endParaRPr>
            </a:p>
          </p:txBody>
        </p:sp>
        <p:sp>
          <p:nvSpPr>
            <p:cNvPr id="401481" name="Line 73"/>
            <p:cNvSpPr>
              <a:spLocks noChangeShapeType="1"/>
            </p:cNvSpPr>
            <p:nvPr/>
          </p:nvSpPr>
          <p:spPr bwMode="auto">
            <a:xfrm>
              <a:off x="3152" y="1978"/>
              <a:ext cx="0" cy="18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ea typeface="楷体_GB2312" charset="0"/>
              </a:endParaRPr>
            </a:p>
          </p:txBody>
        </p:sp>
        <p:sp>
          <p:nvSpPr>
            <p:cNvPr id="401482" name="Line 74"/>
            <p:cNvSpPr>
              <a:spLocks noChangeShapeType="1"/>
            </p:cNvSpPr>
            <p:nvPr/>
          </p:nvSpPr>
          <p:spPr bwMode="auto">
            <a:xfrm>
              <a:off x="3152" y="2160"/>
              <a:ext cx="18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ea typeface="楷体_GB2312" charset="0"/>
              </a:endParaRPr>
            </a:p>
          </p:txBody>
        </p:sp>
      </p:grpSp>
      <p:grpSp>
        <p:nvGrpSpPr>
          <p:cNvPr id="55347" name="Group 75"/>
          <p:cNvGrpSpPr>
            <a:grpSpLocks/>
          </p:cNvGrpSpPr>
          <p:nvPr/>
        </p:nvGrpSpPr>
        <p:grpSpPr bwMode="auto">
          <a:xfrm>
            <a:off x="574675" y="3717925"/>
            <a:ext cx="447675" cy="215900"/>
            <a:chOff x="2789" y="1970"/>
            <a:chExt cx="545" cy="190"/>
          </a:xfrm>
        </p:grpSpPr>
        <p:sp>
          <p:nvSpPr>
            <p:cNvPr id="401484" name="Line 76"/>
            <p:cNvSpPr>
              <a:spLocks noChangeShapeType="1"/>
            </p:cNvSpPr>
            <p:nvPr/>
          </p:nvSpPr>
          <p:spPr bwMode="auto">
            <a:xfrm>
              <a:off x="2789" y="2160"/>
              <a:ext cx="18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ea typeface="楷体_GB2312" charset="0"/>
              </a:endParaRPr>
            </a:p>
          </p:txBody>
        </p:sp>
        <p:sp>
          <p:nvSpPr>
            <p:cNvPr id="401485" name="Line 77"/>
            <p:cNvSpPr>
              <a:spLocks noChangeShapeType="1"/>
            </p:cNvSpPr>
            <p:nvPr/>
          </p:nvSpPr>
          <p:spPr bwMode="auto">
            <a:xfrm flipV="1">
              <a:off x="2971" y="1978"/>
              <a:ext cx="0" cy="18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ea typeface="楷体_GB2312" charset="0"/>
              </a:endParaRPr>
            </a:p>
          </p:txBody>
        </p:sp>
        <p:sp>
          <p:nvSpPr>
            <p:cNvPr id="401486" name="Line 78"/>
            <p:cNvSpPr>
              <a:spLocks noChangeShapeType="1"/>
            </p:cNvSpPr>
            <p:nvPr/>
          </p:nvSpPr>
          <p:spPr bwMode="auto">
            <a:xfrm>
              <a:off x="2971" y="1970"/>
              <a:ext cx="18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ea typeface="楷体_GB2312" charset="0"/>
              </a:endParaRPr>
            </a:p>
          </p:txBody>
        </p:sp>
        <p:sp>
          <p:nvSpPr>
            <p:cNvPr id="401487" name="Line 79"/>
            <p:cNvSpPr>
              <a:spLocks noChangeShapeType="1"/>
            </p:cNvSpPr>
            <p:nvPr/>
          </p:nvSpPr>
          <p:spPr bwMode="auto">
            <a:xfrm>
              <a:off x="3152" y="1978"/>
              <a:ext cx="0" cy="18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ea typeface="楷体_GB2312" charset="0"/>
              </a:endParaRPr>
            </a:p>
          </p:txBody>
        </p:sp>
        <p:sp>
          <p:nvSpPr>
            <p:cNvPr id="401488" name="Line 80"/>
            <p:cNvSpPr>
              <a:spLocks noChangeShapeType="1"/>
            </p:cNvSpPr>
            <p:nvPr/>
          </p:nvSpPr>
          <p:spPr bwMode="auto">
            <a:xfrm>
              <a:off x="3152" y="2160"/>
              <a:ext cx="18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ea typeface="楷体_GB2312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434" name="Rectangle 2"/>
          <p:cNvSpPr>
            <a:spLocks noGrp="1" noChangeArrowheads="1"/>
          </p:cNvSpPr>
          <p:nvPr>
            <p:ph idx="1"/>
          </p:nvPr>
        </p:nvSpPr>
        <p:spPr>
          <a:xfrm>
            <a:off x="427038" y="692150"/>
            <a:ext cx="8137525" cy="5513388"/>
          </a:xfrm>
        </p:spPr>
        <p:txBody>
          <a:bodyPr/>
          <a:lstStyle/>
          <a:p>
            <a:pPr>
              <a:buFontTx/>
              <a:buNone/>
            </a:pPr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例：用</a:t>
            </a:r>
            <a:r>
              <a:rPr lang="en-US" altLang="zh-CN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74160</a:t>
            </a:r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接成二十九进制</a:t>
            </a:r>
          </a:p>
        </p:txBody>
      </p:sp>
      <p:grpSp>
        <p:nvGrpSpPr>
          <p:cNvPr id="402443" name="Group 11"/>
          <p:cNvGrpSpPr>
            <a:grpSpLocks/>
          </p:cNvGrpSpPr>
          <p:nvPr/>
        </p:nvGrpSpPr>
        <p:grpSpPr bwMode="auto">
          <a:xfrm>
            <a:off x="684213" y="1196975"/>
            <a:ext cx="6227762" cy="2259013"/>
            <a:chOff x="431" y="754"/>
            <a:chExt cx="3923" cy="1423"/>
          </a:xfrm>
        </p:grpSpPr>
        <p:sp>
          <p:nvSpPr>
            <p:cNvPr id="402437" name="Text Box 5"/>
            <p:cNvSpPr txBox="1">
              <a:spLocks noChangeArrowheads="1"/>
            </p:cNvSpPr>
            <p:nvPr/>
          </p:nvSpPr>
          <p:spPr bwMode="auto">
            <a:xfrm>
              <a:off x="431" y="1071"/>
              <a:ext cx="1225" cy="6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400">
                  <a:latin typeface="Times New Roman" pitchFamily="18" charset="0"/>
                </a:rPr>
                <a:t>整体置零</a:t>
              </a:r>
              <a:endParaRPr lang="en-US" altLang="zh-CN" sz="2400">
                <a:latin typeface="Times New Roman" pitchFamily="18" charset="0"/>
              </a:endParaRPr>
            </a:p>
            <a:p>
              <a:pPr>
                <a:spcBef>
                  <a:spcPct val="50000"/>
                </a:spcBef>
              </a:pPr>
              <a:r>
                <a:rPr lang="zh-CN" altLang="en-US" sz="2400">
                  <a:latin typeface="Times New Roman" pitchFamily="18" charset="0"/>
                </a:rPr>
                <a:t>（异步）</a:t>
              </a:r>
            </a:p>
          </p:txBody>
        </p:sp>
        <p:pic>
          <p:nvPicPr>
            <p:cNvPr id="56327" name="Picture 9" descr="6-3-40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474" y="754"/>
              <a:ext cx="2880" cy="142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402444" name="Group 12"/>
          <p:cNvGrpSpPr>
            <a:grpSpLocks/>
          </p:cNvGrpSpPr>
          <p:nvPr/>
        </p:nvGrpSpPr>
        <p:grpSpPr bwMode="auto">
          <a:xfrm>
            <a:off x="684213" y="3644900"/>
            <a:ext cx="7848600" cy="2128838"/>
            <a:chOff x="431" y="2296"/>
            <a:chExt cx="4944" cy="1341"/>
          </a:xfrm>
        </p:grpSpPr>
        <p:sp>
          <p:nvSpPr>
            <p:cNvPr id="402440" name="Text Box 8"/>
            <p:cNvSpPr txBox="1">
              <a:spLocks noChangeArrowheads="1"/>
            </p:cNvSpPr>
            <p:nvPr/>
          </p:nvSpPr>
          <p:spPr bwMode="auto">
            <a:xfrm>
              <a:off x="431" y="2840"/>
              <a:ext cx="1225" cy="6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400">
                  <a:latin typeface="Times New Roman" pitchFamily="18" charset="0"/>
                </a:rPr>
                <a:t>整体置数</a:t>
              </a:r>
              <a:endParaRPr lang="en-US" altLang="zh-CN" sz="2400">
                <a:latin typeface="Times New Roman" pitchFamily="18" charset="0"/>
              </a:endParaRPr>
            </a:p>
            <a:p>
              <a:pPr>
                <a:spcBef>
                  <a:spcPct val="50000"/>
                </a:spcBef>
              </a:pPr>
              <a:r>
                <a:rPr lang="zh-CN" altLang="en-US" sz="2400">
                  <a:latin typeface="Times New Roman" pitchFamily="18" charset="0"/>
                </a:rPr>
                <a:t>（同步）</a:t>
              </a:r>
            </a:p>
          </p:txBody>
        </p:sp>
        <p:pic>
          <p:nvPicPr>
            <p:cNvPr id="56325" name="Picture 10" descr="6-3-41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474" y="2296"/>
              <a:ext cx="3901" cy="134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02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02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458" name="Rectangle 2"/>
          <p:cNvSpPr>
            <a:spLocks noGrp="1" noChangeArrowheads="1"/>
          </p:cNvSpPr>
          <p:nvPr>
            <p:ph idx="1"/>
          </p:nvPr>
        </p:nvSpPr>
        <p:spPr>
          <a:xfrm>
            <a:off x="427038" y="620713"/>
            <a:ext cx="8137525" cy="5584825"/>
          </a:xfrm>
        </p:spPr>
        <p:txBody>
          <a:bodyPr/>
          <a:lstStyle/>
          <a:p>
            <a:pPr>
              <a:buFontTx/>
              <a:buNone/>
            </a:pPr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四、移位寄存器型计数器</a:t>
            </a:r>
            <a:endParaRPr lang="en-US" altLang="zh-CN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buFontTx/>
              <a:buNone/>
            </a:pPr>
            <a:r>
              <a:rPr lang="en-US" altLang="zh-CN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1. </a:t>
            </a:r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环形计数器</a:t>
            </a:r>
          </a:p>
        </p:txBody>
      </p:sp>
      <p:pic>
        <p:nvPicPr>
          <p:cNvPr id="57346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03350" y="3933825"/>
            <a:ext cx="6096000" cy="187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7347" name="Picture 5" descr="6-3-4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27088" y="1484313"/>
            <a:ext cx="7345362" cy="2347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482" name="Rectangle 2"/>
          <p:cNvSpPr>
            <a:spLocks noGrp="1" noChangeArrowheads="1"/>
          </p:cNvSpPr>
          <p:nvPr>
            <p:ph idx="1"/>
          </p:nvPr>
        </p:nvSpPr>
        <p:spPr>
          <a:xfrm>
            <a:off x="468313" y="404813"/>
            <a:ext cx="8137525" cy="5440362"/>
          </a:xfrm>
        </p:spPr>
        <p:txBody>
          <a:bodyPr/>
          <a:lstStyle/>
          <a:p>
            <a:pPr>
              <a:buFontTx/>
              <a:buNone/>
            </a:pPr>
            <a:r>
              <a:rPr lang="en-US" altLang="zh-CN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2. </a:t>
            </a:r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扭环形计数器</a:t>
            </a:r>
            <a:endParaRPr lang="en-US" altLang="zh-CN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buFontTx/>
              <a:buNone/>
            </a:pPr>
            <a:endParaRPr lang="zh-CN" altLang="en-US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pic>
        <p:nvPicPr>
          <p:cNvPr id="58370" name="Picture 5" descr="6-3-47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11188" y="836613"/>
            <a:ext cx="7905750" cy="2428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8371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79613" y="3213100"/>
            <a:ext cx="5424487" cy="3309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506" name="Rectangle 2"/>
          <p:cNvSpPr>
            <a:spLocks noGrp="1" noChangeArrowheads="1"/>
          </p:cNvSpPr>
          <p:nvPr>
            <p:ph idx="1"/>
          </p:nvPr>
        </p:nvSpPr>
        <p:spPr>
          <a:xfrm>
            <a:off x="427038" y="620713"/>
            <a:ext cx="8137525" cy="5584825"/>
          </a:xfrm>
        </p:spPr>
        <p:txBody>
          <a:bodyPr/>
          <a:lstStyle/>
          <a:p>
            <a:pPr>
              <a:buFontTx/>
              <a:buNone/>
            </a:pPr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五、计数器应用实例</a:t>
            </a:r>
            <a:endParaRPr lang="en-US" altLang="zh-CN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buFontTx/>
              <a:buNone/>
            </a:pPr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例</a:t>
            </a:r>
            <a:r>
              <a:rPr lang="en-US" altLang="zh-CN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1</a:t>
            </a:r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，计数器</a:t>
            </a:r>
            <a:r>
              <a:rPr lang="en-US" altLang="zh-CN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+</a:t>
            </a:r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译码器</a:t>
            </a:r>
            <a:r>
              <a:rPr lang="en-US" altLang="zh-CN" smtClean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</a:rPr>
              <a:t>→</a:t>
            </a:r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</a:rPr>
              <a:t>顺序节拍脉冲发生器</a:t>
            </a:r>
          </a:p>
        </p:txBody>
      </p:sp>
      <p:pic>
        <p:nvPicPr>
          <p:cNvPr id="59394" name="Picture 5" descr="6-3-53a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9388" y="2133600"/>
            <a:ext cx="4248150" cy="2544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5510" name="Picture 6" descr="6-3-53b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427538" y="1484313"/>
            <a:ext cx="3775075" cy="4824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055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530" name="Rectangle 2"/>
          <p:cNvSpPr>
            <a:spLocks noGrp="1" noChangeArrowheads="1"/>
          </p:cNvSpPr>
          <p:nvPr>
            <p:ph idx="1"/>
          </p:nvPr>
        </p:nvSpPr>
        <p:spPr>
          <a:xfrm>
            <a:off x="427038" y="765175"/>
            <a:ext cx="8137525" cy="5440363"/>
          </a:xfrm>
        </p:spPr>
        <p:txBody>
          <a:bodyPr/>
          <a:lstStyle/>
          <a:p>
            <a:pPr>
              <a:buFontTx/>
              <a:buNone/>
            </a:pPr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例</a:t>
            </a:r>
            <a:r>
              <a:rPr lang="en-US" altLang="zh-CN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2</a:t>
            </a:r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，计数器</a:t>
            </a:r>
            <a:r>
              <a:rPr lang="en-US" altLang="zh-CN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+</a:t>
            </a:r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数据选择器</a:t>
            </a:r>
            <a:r>
              <a:rPr lang="en-US" altLang="zh-CN" smtClean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</a:rPr>
              <a:t>→</a:t>
            </a:r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</a:rPr>
              <a:t>序列脉冲发生器</a:t>
            </a:r>
            <a:endParaRPr lang="en-US" altLang="zh-CN" smtClean="0">
              <a:effectLst>
                <a:outerShdw blurRad="38100" dist="38100" dir="2700000" algn="tl">
                  <a:srgbClr val="C0C0C0"/>
                </a:outerShdw>
              </a:effectLst>
              <a:latin typeface="楷体_GB2312" pitchFamily="49" charset="-122"/>
            </a:endParaRPr>
          </a:p>
          <a:p>
            <a:pPr>
              <a:buFontTx/>
              <a:buNone/>
            </a:pPr>
            <a:endParaRPr lang="en-US" altLang="zh-CN" smtClean="0">
              <a:effectLst>
                <a:outerShdw blurRad="38100" dist="38100" dir="2700000" algn="tl">
                  <a:srgbClr val="C0C0C0"/>
                </a:outerShdw>
              </a:effectLst>
              <a:latin typeface="楷体_GB2312" pitchFamily="49" charset="-122"/>
            </a:endParaRPr>
          </a:p>
          <a:p>
            <a:pPr>
              <a:buFontTx/>
              <a:buNone/>
            </a:pPr>
            <a:endParaRPr lang="zh-CN" altLang="en-US" smtClean="0">
              <a:effectLst>
                <a:outerShdw blurRad="38100" dist="38100" dir="2700000" algn="tl">
                  <a:srgbClr val="C0C0C0"/>
                </a:outerShdw>
              </a:effectLst>
              <a:latin typeface="楷体_GB2312" pitchFamily="49" charset="-122"/>
            </a:endParaRPr>
          </a:p>
        </p:txBody>
      </p:sp>
      <p:sp>
        <p:nvSpPr>
          <p:cNvPr id="406532" name="Text Box 4"/>
          <p:cNvSpPr txBox="1">
            <a:spLocks noChangeArrowheads="1"/>
          </p:cNvSpPr>
          <p:nvPr/>
        </p:nvSpPr>
        <p:spPr bwMode="auto">
          <a:xfrm>
            <a:off x="1403350" y="4581525"/>
            <a:ext cx="46815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>
                <a:ea typeface="方正舒体" pitchFamily="2" charset="-122"/>
              </a:rPr>
              <a:t>发生的序列：</a:t>
            </a:r>
            <a:r>
              <a:rPr lang="en-US" altLang="zh-CN" sz="2400">
                <a:latin typeface="黑体" pitchFamily="2" charset="-122"/>
                <a:ea typeface="黑体" pitchFamily="2" charset="-122"/>
              </a:rPr>
              <a:t>00010111</a:t>
            </a:r>
          </a:p>
        </p:txBody>
      </p:sp>
      <p:pic>
        <p:nvPicPr>
          <p:cNvPr id="60419" name="Picture 5" descr="6-3-5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71550" y="1341438"/>
            <a:ext cx="6408738" cy="3224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65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65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6532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034" name="Rectangle 2"/>
          <p:cNvSpPr>
            <a:spLocks noGrp="1" noChangeArrowheads="1"/>
          </p:cNvSpPr>
          <p:nvPr>
            <p:ph type="title"/>
          </p:nvPr>
        </p:nvSpPr>
        <p:spPr>
          <a:xfrm>
            <a:off x="323850" y="260350"/>
            <a:ext cx="8229600" cy="884238"/>
          </a:xfrm>
        </p:spPr>
        <p:txBody>
          <a:bodyPr/>
          <a:lstStyle/>
          <a:p>
            <a:r>
              <a:rPr lang="en-US" altLang="zh-CN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6.4 </a:t>
            </a:r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时序逻辑电路的设计方法</a:t>
            </a:r>
          </a:p>
        </p:txBody>
      </p:sp>
      <p:sp>
        <p:nvSpPr>
          <p:cNvPr id="428035" name="Rectangle 3"/>
          <p:cNvSpPr>
            <a:spLocks noGrp="1" noChangeArrowheads="1"/>
          </p:cNvSpPr>
          <p:nvPr>
            <p:ph idx="1"/>
          </p:nvPr>
        </p:nvSpPr>
        <p:spPr>
          <a:xfrm>
            <a:off x="427038" y="981075"/>
            <a:ext cx="8137525" cy="5224463"/>
          </a:xfrm>
        </p:spPr>
        <p:txBody>
          <a:bodyPr/>
          <a:lstStyle/>
          <a:p>
            <a:pPr>
              <a:buFontTx/>
              <a:buNone/>
            </a:pPr>
            <a:r>
              <a:rPr lang="en-US" altLang="zh-CN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6.4.1 </a:t>
            </a:r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同步时序逻辑电路的设计方法</a:t>
            </a:r>
            <a:endParaRPr lang="en-US" altLang="zh-CN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buFontTx/>
              <a:buNone/>
            </a:pPr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设计的一般步骤</a:t>
            </a:r>
            <a:endParaRPr lang="en-US" altLang="zh-CN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buFontTx/>
              <a:buNone/>
            </a:pPr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一、逻辑抽象，求出状态转换图或状态转换表</a:t>
            </a:r>
            <a:endParaRPr lang="en-US" altLang="zh-CN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buFontTx/>
              <a:buNone/>
            </a:pPr>
            <a:r>
              <a:rPr lang="en-US" altLang="zh-CN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1.   </a:t>
            </a:r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确定输入</a:t>
            </a:r>
            <a:r>
              <a:rPr lang="en-US" altLang="zh-CN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/</a:t>
            </a:r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输出变量、电路状态数。</a:t>
            </a:r>
            <a:endParaRPr lang="en-US" altLang="zh-CN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buFontTx/>
              <a:buNone/>
            </a:pPr>
            <a:r>
              <a:rPr lang="en-US" altLang="zh-CN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2.  </a:t>
            </a:r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定义输入</a:t>
            </a:r>
            <a:r>
              <a:rPr lang="en-US" altLang="zh-CN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/</a:t>
            </a:r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输出逻辑状态以及每个电路状态的含意，并对电路状态进行编号。</a:t>
            </a:r>
            <a:endParaRPr lang="en-US" altLang="zh-CN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buFontTx/>
              <a:buNone/>
            </a:pPr>
            <a:r>
              <a:rPr lang="en-US" altLang="zh-CN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3.  </a:t>
            </a:r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按设计要求列出状态转换表，或画出状态转换图。</a:t>
            </a:r>
            <a:endParaRPr lang="en-US" altLang="zh-CN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buFontTx/>
              <a:buNone/>
            </a:pPr>
            <a:endParaRPr lang="en-US" altLang="zh-CN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buFontTx/>
              <a:buNone/>
            </a:pPr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二、状态化简</a:t>
            </a:r>
            <a:endParaRPr lang="en-US" altLang="zh-CN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buFontTx/>
              <a:buNone/>
            </a:pPr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若两个状态在相同的输入下有相同的输出，并转换到同一个次态，则称为等价状态；等价状态可以合并。</a:t>
            </a:r>
            <a:endParaRPr lang="en-US" altLang="zh-CN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buFontTx/>
              <a:buNone/>
            </a:pPr>
            <a:endParaRPr lang="zh-CN" altLang="en-US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058" name="Rectangle 2"/>
          <p:cNvSpPr>
            <a:spLocks noGrp="1" noChangeArrowheads="1"/>
          </p:cNvSpPr>
          <p:nvPr>
            <p:ph idx="1"/>
          </p:nvPr>
        </p:nvSpPr>
        <p:spPr>
          <a:xfrm>
            <a:off x="427038" y="620713"/>
            <a:ext cx="8137525" cy="5584825"/>
          </a:xfrm>
        </p:spPr>
        <p:txBody>
          <a:bodyPr/>
          <a:lstStyle/>
          <a:p>
            <a:pPr>
              <a:buFontTx/>
              <a:buNone/>
            </a:pPr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三、状态分配（编码）</a:t>
            </a:r>
            <a:endParaRPr lang="en-US" altLang="zh-CN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buFontTx/>
              <a:buNone/>
            </a:pPr>
            <a:r>
              <a:rPr lang="en-US" altLang="zh-CN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1.  </a:t>
            </a:r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确定触发器数目。</a:t>
            </a:r>
            <a:endParaRPr lang="en-US" altLang="zh-CN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buFontTx/>
              <a:buNone/>
            </a:pPr>
            <a:r>
              <a:rPr lang="en-US" altLang="zh-CN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2.  </a:t>
            </a:r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给每个状态规定一个代码。</a:t>
            </a:r>
            <a:endParaRPr lang="en-US" altLang="zh-CN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buFontTx/>
              <a:buNone/>
            </a:pPr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（通常编码的取法、排列顺序都依照一定的规律）</a:t>
            </a:r>
            <a:endParaRPr lang="en-US" altLang="zh-CN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buFontTx/>
              <a:buNone/>
            </a:pPr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四、选定触发器类型</a:t>
            </a:r>
            <a:endParaRPr lang="en-US" altLang="zh-CN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buFontTx/>
              <a:buNone/>
            </a:pPr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求出状态方程，驱动方程，输出方程。</a:t>
            </a:r>
            <a:endParaRPr lang="en-US" altLang="zh-CN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buFontTx/>
              <a:buNone/>
            </a:pPr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五、画出逻辑图</a:t>
            </a:r>
            <a:endParaRPr lang="en-US" altLang="zh-CN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buFontTx/>
              <a:buNone/>
            </a:pPr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六、检查自启动</a:t>
            </a:r>
          </a:p>
        </p:txBody>
      </p:sp>
      <p:pic>
        <p:nvPicPr>
          <p:cNvPr id="62466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87450" y="4508500"/>
            <a:ext cx="6096000" cy="1538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82" name="Rectangle 2"/>
          <p:cNvSpPr>
            <a:spLocks noGrp="1" noChangeArrowheads="1"/>
          </p:cNvSpPr>
          <p:nvPr>
            <p:ph type="title"/>
          </p:nvPr>
        </p:nvSpPr>
        <p:spPr>
          <a:xfrm>
            <a:off x="395288" y="260350"/>
            <a:ext cx="8229600" cy="884238"/>
          </a:xfrm>
        </p:spPr>
        <p:txBody>
          <a:bodyPr/>
          <a:lstStyle/>
          <a:p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例：设计一个串行数据检测器，要求在连续输入三个或三个以上“</a:t>
            </a:r>
            <a:r>
              <a:rPr lang="en-US" altLang="zh-CN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1</a:t>
            </a:r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”时输出为</a:t>
            </a:r>
            <a:r>
              <a:rPr lang="en-US" altLang="zh-CN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1</a:t>
            </a:r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，其余情况下输出为</a:t>
            </a:r>
            <a:r>
              <a:rPr lang="en-US" altLang="zh-CN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0</a:t>
            </a:r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。</a:t>
            </a:r>
          </a:p>
        </p:txBody>
      </p:sp>
      <p:sp>
        <p:nvSpPr>
          <p:cNvPr id="430083" name="Rectangle 3"/>
          <p:cNvSpPr>
            <a:spLocks noGrp="1" noChangeArrowheads="1"/>
          </p:cNvSpPr>
          <p:nvPr>
            <p:ph idx="1"/>
          </p:nvPr>
        </p:nvSpPr>
        <p:spPr>
          <a:xfrm>
            <a:off x="427038" y="1268413"/>
            <a:ext cx="8137525" cy="4937125"/>
          </a:xfrm>
        </p:spPr>
        <p:txBody>
          <a:bodyPr/>
          <a:lstStyle/>
          <a:p>
            <a:pPr>
              <a:buFontTx/>
              <a:buNone/>
            </a:pPr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一、抽象、画出状态转换图</a:t>
            </a:r>
            <a:r>
              <a:rPr lang="en-US" altLang="zh-CN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       </a:t>
            </a:r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二、状态化简</a:t>
            </a:r>
            <a:endParaRPr lang="en-US" altLang="zh-CN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buFontTx/>
              <a:buNone/>
            </a:pPr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用</a:t>
            </a:r>
            <a:r>
              <a:rPr lang="en-US" altLang="zh-CN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X</a:t>
            </a:r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（</a:t>
            </a:r>
            <a:r>
              <a:rPr lang="en-US" altLang="zh-CN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1</a:t>
            </a:r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位）表示输入数据</a:t>
            </a:r>
            <a:endParaRPr lang="en-US" altLang="zh-CN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buFontTx/>
              <a:buNone/>
            </a:pPr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用</a:t>
            </a:r>
            <a:r>
              <a:rPr lang="en-US" altLang="zh-CN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Y</a:t>
            </a:r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（</a:t>
            </a:r>
            <a:r>
              <a:rPr lang="en-US" altLang="zh-CN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1</a:t>
            </a:r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位）表示输出（检测结果）</a:t>
            </a:r>
          </a:p>
        </p:txBody>
      </p:sp>
      <p:pic>
        <p:nvPicPr>
          <p:cNvPr id="430084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55650" y="2708275"/>
            <a:ext cx="2808288" cy="278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430085" name="Group 5"/>
          <p:cNvGrpSpPr>
            <a:grpSpLocks/>
          </p:cNvGrpSpPr>
          <p:nvPr/>
        </p:nvGrpSpPr>
        <p:grpSpPr bwMode="auto">
          <a:xfrm>
            <a:off x="3635375" y="2565400"/>
            <a:ext cx="4249738" cy="2822575"/>
            <a:chOff x="2290" y="1616"/>
            <a:chExt cx="2677" cy="1778"/>
          </a:xfrm>
        </p:grpSpPr>
        <p:pic>
          <p:nvPicPr>
            <p:cNvPr id="63493" name="Picture 6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2835" y="1616"/>
              <a:ext cx="2132" cy="17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30087" name="AutoShape 7"/>
            <p:cNvSpPr>
              <a:spLocks noChangeArrowheads="1"/>
            </p:cNvSpPr>
            <p:nvPr/>
          </p:nvSpPr>
          <p:spPr bwMode="auto">
            <a:xfrm>
              <a:off x="2290" y="2387"/>
              <a:ext cx="454" cy="136"/>
            </a:xfrm>
            <a:prstGeom prst="rightArrow">
              <a:avLst>
                <a:gd name="adj1" fmla="val 50000"/>
                <a:gd name="adj2" fmla="val 83456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楷体_GB2312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30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300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74" name="Rectangle 2"/>
          <p:cNvSpPr>
            <a:spLocks noGrp="1" noChangeArrowheads="1"/>
          </p:cNvSpPr>
          <p:nvPr>
            <p:ph type="title"/>
          </p:nvPr>
        </p:nvSpPr>
        <p:spPr>
          <a:xfrm>
            <a:off x="395288" y="188913"/>
            <a:ext cx="8229600" cy="884237"/>
          </a:xfrm>
        </p:spPr>
        <p:txBody>
          <a:bodyPr/>
          <a:lstStyle/>
          <a:p>
            <a:r>
              <a:rPr lang="zh-CN" altLang="en-US" sz="32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三、时序电路的分类</a:t>
            </a:r>
          </a:p>
        </p:txBody>
      </p:sp>
      <p:sp>
        <p:nvSpPr>
          <p:cNvPr id="335875" name="Rectangle 3"/>
          <p:cNvSpPr>
            <a:spLocks noGrp="1" noChangeArrowheads="1"/>
          </p:cNvSpPr>
          <p:nvPr>
            <p:ph idx="1"/>
          </p:nvPr>
        </p:nvSpPr>
        <p:spPr>
          <a:xfrm>
            <a:off x="427038" y="1412875"/>
            <a:ext cx="8137525" cy="4792663"/>
          </a:xfrm>
        </p:spPr>
        <p:txBody>
          <a:bodyPr/>
          <a:lstStyle/>
          <a:p>
            <a:pPr marL="457200" indent="-457200">
              <a:buFontTx/>
              <a:buNone/>
            </a:pPr>
            <a:r>
              <a:rPr lang="en-US" altLang="zh-CN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1.  </a:t>
            </a:r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同步时序电路与异步时序电路</a:t>
            </a:r>
            <a:endParaRPr lang="en-US" altLang="zh-CN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marL="457200" indent="-457200">
              <a:buFontTx/>
              <a:buNone/>
            </a:pPr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同步：存储电路中所有触发器的时钟使用统一的</a:t>
            </a:r>
            <a:r>
              <a:rPr lang="en-US" altLang="zh-CN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clk,</a:t>
            </a:r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状态变化发生在同一时刻</a:t>
            </a:r>
            <a:endParaRPr lang="en-US" altLang="zh-CN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marL="457200" indent="-457200">
              <a:buFontTx/>
              <a:buNone/>
            </a:pPr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异步：没有统一的</a:t>
            </a:r>
            <a:r>
              <a:rPr lang="en-US" altLang="zh-CN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clk,</a:t>
            </a:r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触发器状态的变化有先有后</a:t>
            </a:r>
            <a:endParaRPr lang="en-US" altLang="zh-CN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marL="457200" indent="-457200">
              <a:buFontTx/>
              <a:buNone/>
            </a:pPr>
            <a:endParaRPr lang="en-US" altLang="zh-CN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marL="457200" indent="-457200">
              <a:buFontTx/>
              <a:buNone/>
            </a:pPr>
            <a:r>
              <a:rPr lang="en-US" altLang="zh-CN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2.  Mealy</a:t>
            </a:r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型和</a:t>
            </a:r>
            <a:r>
              <a:rPr lang="en-US" altLang="zh-CN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Moore</a:t>
            </a:r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型</a:t>
            </a:r>
            <a:endParaRPr lang="en-US" altLang="zh-CN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marL="457200" indent="-457200">
              <a:buFontTx/>
              <a:buNone/>
            </a:pPr>
            <a:endParaRPr lang="en-US" altLang="zh-CN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marL="457200" indent="-457200">
              <a:buFontTx/>
              <a:buNone/>
            </a:pPr>
            <a:r>
              <a:rPr lang="en-US" altLang="zh-CN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Mealy</a:t>
            </a:r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型：</a:t>
            </a:r>
            <a:r>
              <a:rPr lang="en-US" altLang="zh-CN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                     </a:t>
            </a:r>
          </a:p>
          <a:p>
            <a:pPr marL="457200" indent="-457200">
              <a:buFontTx/>
              <a:buNone/>
            </a:pPr>
            <a:r>
              <a:rPr lang="en-US" altLang="zh-CN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Moore</a:t>
            </a:r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型：</a:t>
            </a:r>
            <a:r>
              <a:rPr lang="en-US" altLang="zh-CN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                     </a:t>
            </a:r>
          </a:p>
        </p:txBody>
      </p:sp>
      <p:graphicFrame>
        <p:nvGraphicFramePr>
          <p:cNvPr id="335876" name="Object 4"/>
          <p:cNvGraphicFramePr>
            <a:graphicFrameLocks noChangeAspect="1"/>
          </p:cNvGraphicFramePr>
          <p:nvPr/>
        </p:nvGraphicFramePr>
        <p:xfrm>
          <a:off x="1979613" y="4941888"/>
          <a:ext cx="5976937" cy="1055687"/>
        </p:xfrm>
        <a:graphic>
          <a:graphicData uri="http://schemas.openxmlformats.org/presentationml/2006/ole">
            <p:oleObj spid="_x0000_s9219" name="公式" r:id="rId3" imgW="2387600" imgH="457200" progId="Equation.3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358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358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3358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8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358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358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6" dur="1000"/>
                                        <p:tgtEl>
                                          <p:spTgt spid="3358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8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358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358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3" dur="1000"/>
                                        <p:tgtEl>
                                          <p:spTgt spid="3358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8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358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358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0" dur="1000"/>
                                        <p:tgtEl>
                                          <p:spTgt spid="3358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8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358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358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7" dur="1000"/>
                                        <p:tgtEl>
                                          <p:spTgt spid="3358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8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358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358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42" dur="1000"/>
                                        <p:tgtEl>
                                          <p:spTgt spid="3358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8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358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358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47" dur="1000"/>
                                        <p:tgtEl>
                                          <p:spTgt spid="3358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358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358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52" dur="1000"/>
                                        <p:tgtEl>
                                          <p:spTgt spid="3358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5874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1119" name="Picture 15" descr="6-4-9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16013" y="1557338"/>
            <a:ext cx="4103687" cy="1824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31106" name="Rectangle 2"/>
          <p:cNvSpPr>
            <a:spLocks noGrp="1" noChangeArrowheads="1"/>
          </p:cNvSpPr>
          <p:nvPr>
            <p:ph idx="1"/>
          </p:nvPr>
        </p:nvSpPr>
        <p:spPr>
          <a:xfrm>
            <a:off x="427038" y="333375"/>
            <a:ext cx="8137525" cy="5761038"/>
          </a:xfrm>
        </p:spPr>
        <p:txBody>
          <a:bodyPr/>
          <a:lstStyle/>
          <a:p>
            <a:pPr>
              <a:buFontTx/>
              <a:buNone/>
            </a:pPr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三、状态分配</a:t>
            </a:r>
            <a:endParaRPr lang="en-US" altLang="zh-CN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buFontTx/>
              <a:buNone/>
            </a:pPr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取</a:t>
            </a:r>
            <a:r>
              <a:rPr lang="en-US" altLang="zh-CN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n=2</a:t>
            </a:r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，令</a:t>
            </a:r>
            <a:r>
              <a:rPr lang="en-US" altLang="zh-CN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      </a:t>
            </a:r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的</a:t>
            </a:r>
            <a:r>
              <a:rPr lang="en-US" altLang="zh-CN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00</a:t>
            </a:r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、</a:t>
            </a:r>
            <a:r>
              <a:rPr lang="en-US" altLang="zh-CN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01</a:t>
            </a:r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、</a:t>
            </a:r>
            <a:r>
              <a:rPr lang="en-US" altLang="zh-CN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10</a:t>
            </a:r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为</a:t>
            </a:r>
            <a:r>
              <a:rPr lang="en-US" altLang="zh-CN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       </a:t>
            </a:r>
          </a:p>
          <a:p>
            <a:pPr>
              <a:buFontTx/>
              <a:buNone/>
            </a:pPr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则，</a:t>
            </a:r>
            <a:endParaRPr lang="en-US" altLang="zh-CN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buFontTx/>
              <a:buNone/>
            </a:pPr>
            <a:endParaRPr lang="en-US" altLang="zh-CN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buFontTx/>
              <a:buNone/>
            </a:pPr>
            <a:endParaRPr lang="en-US" altLang="zh-CN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buFontTx/>
              <a:buNone/>
            </a:pPr>
            <a:endParaRPr lang="en-US" altLang="zh-CN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buFontTx/>
              <a:buNone/>
            </a:pPr>
            <a:endParaRPr lang="en-US" altLang="zh-CN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buFontTx/>
              <a:buNone/>
            </a:pPr>
            <a:endParaRPr lang="en-US" altLang="zh-CN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buFontTx/>
              <a:buNone/>
            </a:pPr>
            <a:endParaRPr lang="en-US" altLang="zh-CN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buFontTx/>
              <a:buNone/>
            </a:pPr>
            <a:endParaRPr lang="en-US" altLang="zh-CN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buFontTx/>
              <a:buNone/>
            </a:pPr>
            <a:endParaRPr lang="en-US" altLang="zh-CN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buFontTx/>
              <a:buNone/>
            </a:pPr>
            <a:endParaRPr lang="en-US" altLang="zh-CN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buFontTx/>
              <a:buNone/>
            </a:pPr>
            <a:endParaRPr lang="zh-CN" altLang="en-US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grpSp>
        <p:nvGrpSpPr>
          <p:cNvPr id="431121" name="Group 17"/>
          <p:cNvGrpSpPr>
            <a:grpSpLocks/>
          </p:cNvGrpSpPr>
          <p:nvPr/>
        </p:nvGrpSpPr>
        <p:grpSpPr bwMode="auto">
          <a:xfrm>
            <a:off x="179388" y="2924175"/>
            <a:ext cx="8748712" cy="3025775"/>
            <a:chOff x="113" y="1842"/>
            <a:chExt cx="5511" cy="1906"/>
          </a:xfrm>
        </p:grpSpPr>
        <p:pic>
          <p:nvPicPr>
            <p:cNvPr id="64523" name="Picture 16" descr="6-4-10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113" y="2341"/>
              <a:ext cx="5511" cy="14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31110" name="AutoShape 6"/>
            <p:cNvSpPr>
              <a:spLocks noChangeArrowheads="1"/>
            </p:cNvSpPr>
            <p:nvPr/>
          </p:nvSpPr>
          <p:spPr bwMode="auto">
            <a:xfrm>
              <a:off x="2387" y="1842"/>
              <a:ext cx="216" cy="726"/>
            </a:xfrm>
            <a:prstGeom prst="downArrow">
              <a:avLst>
                <a:gd name="adj1" fmla="val 50000"/>
                <a:gd name="adj2" fmla="val 84028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pPr>
                <a:defRPr/>
              </a:pPr>
              <a:endParaRPr lang="zh-CN" altLang="en-US">
                <a:ea typeface="楷体_GB2312" charset="0"/>
              </a:endParaRPr>
            </a:p>
          </p:txBody>
        </p:sp>
      </p:grpSp>
      <p:graphicFrame>
        <p:nvGraphicFramePr>
          <p:cNvPr id="64516" name="Object 7"/>
          <p:cNvGraphicFramePr>
            <a:graphicFrameLocks noChangeAspect="1"/>
          </p:cNvGraphicFramePr>
          <p:nvPr/>
        </p:nvGraphicFramePr>
        <p:xfrm>
          <a:off x="1908175" y="1196975"/>
          <a:ext cx="522288" cy="347663"/>
        </p:xfrm>
        <a:graphic>
          <a:graphicData uri="http://schemas.openxmlformats.org/presentationml/2006/ole">
            <p:oleObj spid="_x0000_s64516" name="公式" r:id="rId5" imgW="342751" imgH="228501" progId="Equation.3">
              <p:embed/>
            </p:oleObj>
          </a:graphicData>
        </a:graphic>
      </p:graphicFrame>
      <p:graphicFrame>
        <p:nvGraphicFramePr>
          <p:cNvPr id="64517" name="Object 8"/>
          <p:cNvGraphicFramePr>
            <a:graphicFrameLocks noChangeAspect="1"/>
          </p:cNvGraphicFramePr>
          <p:nvPr/>
        </p:nvGraphicFramePr>
        <p:xfrm>
          <a:off x="4552950" y="1196975"/>
          <a:ext cx="1128713" cy="350838"/>
        </p:xfrm>
        <a:graphic>
          <a:graphicData uri="http://schemas.openxmlformats.org/presentationml/2006/ole">
            <p:oleObj spid="_x0000_s64517" name="公式" r:id="rId6" imgW="736600" imgH="228600" progId="Equation.3">
              <p:embed/>
            </p:oleObj>
          </a:graphicData>
        </a:graphic>
      </p:graphicFrame>
      <p:grpSp>
        <p:nvGrpSpPr>
          <p:cNvPr id="431118" name="Group 14"/>
          <p:cNvGrpSpPr>
            <a:grpSpLocks/>
          </p:cNvGrpSpPr>
          <p:nvPr/>
        </p:nvGrpSpPr>
        <p:grpSpPr bwMode="auto">
          <a:xfrm>
            <a:off x="568325" y="5986463"/>
            <a:ext cx="7891463" cy="538162"/>
            <a:chOff x="63" y="2183"/>
            <a:chExt cx="4722" cy="416"/>
          </a:xfrm>
        </p:grpSpPr>
        <p:graphicFrame>
          <p:nvGraphicFramePr>
            <p:cNvPr id="64520" name="Object 10"/>
            <p:cNvGraphicFramePr>
              <a:graphicFrameLocks noChangeAspect="1"/>
            </p:cNvGraphicFramePr>
            <p:nvPr/>
          </p:nvGraphicFramePr>
          <p:xfrm>
            <a:off x="63" y="2183"/>
            <a:ext cx="1824" cy="416"/>
          </p:xfrm>
          <a:graphic>
            <a:graphicData uri="http://schemas.openxmlformats.org/presentationml/2006/ole">
              <p:oleObj spid="_x0000_s64520" name="公式" r:id="rId7" imgW="1091726" imgH="228501" progId="Equation.3">
                <p:embed/>
              </p:oleObj>
            </a:graphicData>
          </a:graphic>
        </p:graphicFrame>
        <p:graphicFrame>
          <p:nvGraphicFramePr>
            <p:cNvPr id="64521" name="Object 11"/>
            <p:cNvGraphicFramePr>
              <a:graphicFrameLocks noChangeAspect="1"/>
            </p:cNvGraphicFramePr>
            <p:nvPr/>
          </p:nvGraphicFramePr>
          <p:xfrm>
            <a:off x="2131" y="2183"/>
            <a:ext cx="1271" cy="413"/>
          </p:xfrm>
          <a:graphic>
            <a:graphicData uri="http://schemas.openxmlformats.org/presentationml/2006/ole">
              <p:oleObj spid="_x0000_s64521" name="公式" r:id="rId8" imgW="838200" imgH="228600" progId="Equation.3">
                <p:embed/>
              </p:oleObj>
            </a:graphicData>
          </a:graphic>
        </p:graphicFrame>
        <p:graphicFrame>
          <p:nvGraphicFramePr>
            <p:cNvPr id="64522" name="Object 12"/>
            <p:cNvGraphicFramePr>
              <a:graphicFrameLocks noChangeAspect="1"/>
            </p:cNvGraphicFramePr>
            <p:nvPr/>
          </p:nvGraphicFramePr>
          <p:xfrm>
            <a:off x="3787" y="2205"/>
            <a:ext cx="998" cy="387"/>
          </p:xfrm>
          <a:graphic>
            <a:graphicData uri="http://schemas.openxmlformats.org/presentationml/2006/ole">
              <p:oleObj spid="_x0000_s64522" name="公式" r:id="rId9" imgW="558558" imgH="215806" progId="Equation.3">
                <p:embed/>
              </p:oleObj>
            </a:graphicData>
          </a:graphic>
        </p:graphicFrame>
      </p:grpSp>
      <p:pic>
        <p:nvPicPr>
          <p:cNvPr id="64519" name="Picture 13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6011863" y="620713"/>
            <a:ext cx="2881312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31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31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31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132" name="Rectangle 4"/>
          <p:cNvSpPr>
            <a:spLocks noChangeArrowheads="1"/>
          </p:cNvSpPr>
          <p:nvPr/>
        </p:nvSpPr>
        <p:spPr bwMode="auto">
          <a:xfrm>
            <a:off x="250825" y="476250"/>
            <a:ext cx="8137525" cy="3208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zh-CN" altLang="en-US" sz="24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</a:rPr>
              <a:t>四、选用</a:t>
            </a:r>
            <a:r>
              <a:rPr lang="en-US" altLang="zh-CN" sz="24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</a:rPr>
              <a:t>JK</a:t>
            </a:r>
            <a:r>
              <a:rPr lang="zh-CN" altLang="en-US" sz="24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</a:rPr>
              <a:t>触发器，求方程组</a:t>
            </a:r>
            <a:endParaRPr lang="en-US" altLang="zh-CN" sz="240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Comic Sans MS" pitchFamily="66" charset="0"/>
            </a:endParaRPr>
          </a:p>
          <a:p>
            <a:pPr marL="342900" indent="-342900">
              <a:spcBef>
                <a:spcPct val="20000"/>
              </a:spcBef>
            </a:pPr>
            <a:endParaRPr lang="en-US" altLang="zh-CN" sz="240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Comic Sans MS" pitchFamily="66" charset="0"/>
            </a:endParaRPr>
          </a:p>
          <a:p>
            <a:pPr marL="342900" indent="-342900">
              <a:spcBef>
                <a:spcPct val="20000"/>
              </a:spcBef>
            </a:pPr>
            <a:endParaRPr lang="en-US" altLang="zh-CN" sz="240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Comic Sans MS" pitchFamily="66" charset="0"/>
            </a:endParaRPr>
          </a:p>
          <a:p>
            <a:pPr marL="342900" indent="-342900">
              <a:spcBef>
                <a:spcPct val="20000"/>
              </a:spcBef>
            </a:pPr>
            <a:endParaRPr lang="en-US" altLang="zh-CN" sz="240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Comic Sans MS" pitchFamily="66" charset="0"/>
            </a:endParaRPr>
          </a:p>
          <a:p>
            <a:pPr marL="342900" indent="-342900">
              <a:spcBef>
                <a:spcPct val="20000"/>
              </a:spcBef>
            </a:pPr>
            <a:endParaRPr lang="en-US" altLang="zh-CN" sz="240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Comic Sans MS" pitchFamily="66" charset="0"/>
            </a:endParaRPr>
          </a:p>
          <a:p>
            <a:pPr marL="342900" indent="-342900">
              <a:spcBef>
                <a:spcPct val="20000"/>
              </a:spcBef>
            </a:pPr>
            <a:r>
              <a:rPr lang="zh-CN" altLang="en-US" sz="24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</a:rPr>
              <a:t>五、画逻辑图</a:t>
            </a:r>
            <a:endParaRPr lang="en-US" altLang="zh-CN" sz="240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Comic Sans MS" pitchFamily="66" charset="0"/>
            </a:endParaRPr>
          </a:p>
          <a:p>
            <a:pPr marL="342900" indent="-342900">
              <a:spcBef>
                <a:spcPct val="20000"/>
              </a:spcBef>
            </a:pPr>
            <a:endParaRPr lang="zh-CN" altLang="en-US" sz="240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Comic Sans MS" pitchFamily="66" charset="0"/>
            </a:endParaRPr>
          </a:p>
        </p:txBody>
      </p:sp>
      <p:grpSp>
        <p:nvGrpSpPr>
          <p:cNvPr id="432133" name="Group 5"/>
          <p:cNvGrpSpPr>
            <a:grpSpLocks/>
          </p:cNvGrpSpPr>
          <p:nvPr/>
        </p:nvGrpSpPr>
        <p:grpSpPr bwMode="auto">
          <a:xfrm>
            <a:off x="468313" y="1700213"/>
            <a:ext cx="10152062" cy="1152525"/>
            <a:chOff x="704" y="3255"/>
            <a:chExt cx="3409" cy="394"/>
          </a:xfrm>
        </p:grpSpPr>
        <p:graphicFrame>
          <p:nvGraphicFramePr>
            <p:cNvPr id="65546" name="Object 6"/>
            <p:cNvGraphicFramePr>
              <a:graphicFrameLocks noChangeAspect="1"/>
            </p:cNvGraphicFramePr>
            <p:nvPr/>
          </p:nvGraphicFramePr>
          <p:xfrm>
            <a:off x="704" y="3255"/>
            <a:ext cx="1359" cy="377"/>
          </p:xfrm>
          <a:graphic>
            <a:graphicData uri="http://schemas.openxmlformats.org/presentationml/2006/ole">
              <p:oleObj spid="_x0000_s65546" name="公式" r:id="rId3" imgW="1651000" imgH="457200" progId="Equation.3">
                <p:embed/>
              </p:oleObj>
            </a:graphicData>
          </a:graphic>
        </p:graphicFrame>
        <p:graphicFrame>
          <p:nvGraphicFramePr>
            <p:cNvPr id="65547" name="Object 7"/>
            <p:cNvGraphicFramePr>
              <a:graphicFrameLocks noChangeAspect="1"/>
            </p:cNvGraphicFramePr>
            <p:nvPr/>
          </p:nvGraphicFramePr>
          <p:xfrm>
            <a:off x="2220" y="3275"/>
            <a:ext cx="1159" cy="374"/>
          </p:xfrm>
          <a:graphic>
            <a:graphicData uri="http://schemas.openxmlformats.org/presentationml/2006/ole">
              <p:oleObj spid="_x0000_s65547" name="公式" r:id="rId4" imgW="1409700" imgH="457200" progId="Equation.3">
                <p:embed/>
              </p:oleObj>
            </a:graphicData>
          </a:graphic>
        </p:graphicFrame>
        <p:graphicFrame>
          <p:nvGraphicFramePr>
            <p:cNvPr id="65548" name="Object 8"/>
            <p:cNvGraphicFramePr>
              <a:graphicFrameLocks noChangeAspect="1"/>
            </p:cNvGraphicFramePr>
            <p:nvPr/>
          </p:nvGraphicFramePr>
          <p:xfrm>
            <a:off x="4019" y="3339"/>
            <a:ext cx="94" cy="177"/>
          </p:xfrm>
          <a:graphic>
            <a:graphicData uri="http://schemas.openxmlformats.org/presentationml/2006/ole">
              <p:oleObj spid="_x0000_s65548" name="公式" r:id="rId5" imgW="114151" imgH="215619" progId="Equation.3">
                <p:embed/>
              </p:oleObj>
            </a:graphicData>
          </a:graphic>
        </p:graphicFrame>
      </p:grpSp>
      <p:grpSp>
        <p:nvGrpSpPr>
          <p:cNvPr id="65539" name="Group 9"/>
          <p:cNvGrpSpPr>
            <a:grpSpLocks/>
          </p:cNvGrpSpPr>
          <p:nvPr/>
        </p:nvGrpSpPr>
        <p:grpSpPr bwMode="auto">
          <a:xfrm>
            <a:off x="365125" y="979488"/>
            <a:ext cx="6438900" cy="412750"/>
            <a:chOff x="934" y="3340"/>
            <a:chExt cx="3362" cy="215"/>
          </a:xfrm>
        </p:grpSpPr>
        <p:graphicFrame>
          <p:nvGraphicFramePr>
            <p:cNvPr id="65543" name="Object 10"/>
            <p:cNvGraphicFramePr>
              <a:graphicFrameLocks noChangeAspect="1"/>
            </p:cNvGraphicFramePr>
            <p:nvPr/>
          </p:nvGraphicFramePr>
          <p:xfrm>
            <a:off x="934" y="3349"/>
            <a:ext cx="898" cy="187"/>
          </p:xfrm>
          <a:graphic>
            <a:graphicData uri="http://schemas.openxmlformats.org/presentationml/2006/ole">
              <p:oleObj spid="_x0000_s65543" name="公式" r:id="rId6" imgW="1091726" imgH="228501" progId="Equation.3">
                <p:embed/>
              </p:oleObj>
            </a:graphicData>
          </a:graphic>
        </p:graphicFrame>
        <p:graphicFrame>
          <p:nvGraphicFramePr>
            <p:cNvPr id="65544" name="Object 11"/>
            <p:cNvGraphicFramePr>
              <a:graphicFrameLocks noChangeAspect="1"/>
            </p:cNvGraphicFramePr>
            <p:nvPr/>
          </p:nvGraphicFramePr>
          <p:xfrm>
            <a:off x="2454" y="3367"/>
            <a:ext cx="692" cy="188"/>
          </p:xfrm>
          <a:graphic>
            <a:graphicData uri="http://schemas.openxmlformats.org/presentationml/2006/ole">
              <p:oleObj spid="_x0000_s65544" name="公式" r:id="rId7" imgW="838200" imgH="228600" progId="Equation.3">
                <p:embed/>
              </p:oleObj>
            </a:graphicData>
          </a:graphic>
        </p:graphicFrame>
        <p:graphicFrame>
          <p:nvGraphicFramePr>
            <p:cNvPr id="65545" name="Object 12"/>
            <p:cNvGraphicFramePr>
              <a:graphicFrameLocks noChangeAspect="1"/>
            </p:cNvGraphicFramePr>
            <p:nvPr/>
          </p:nvGraphicFramePr>
          <p:xfrm>
            <a:off x="3836" y="3340"/>
            <a:ext cx="460" cy="176"/>
          </p:xfrm>
          <a:graphic>
            <a:graphicData uri="http://schemas.openxmlformats.org/presentationml/2006/ole">
              <p:oleObj spid="_x0000_s65545" name="公式" r:id="rId8" imgW="558558" imgH="215806" progId="Equation.3">
                <p:embed/>
              </p:oleObj>
            </a:graphicData>
          </a:graphic>
        </p:graphicFrame>
      </p:grpSp>
      <p:sp>
        <p:nvSpPr>
          <p:cNvPr id="432141" name="AutoShape 13"/>
          <p:cNvSpPr>
            <a:spLocks noChangeArrowheads="1"/>
          </p:cNvSpPr>
          <p:nvPr/>
        </p:nvSpPr>
        <p:spPr bwMode="auto">
          <a:xfrm>
            <a:off x="1042988" y="1412875"/>
            <a:ext cx="215900" cy="360363"/>
          </a:xfrm>
          <a:prstGeom prst="downArrow">
            <a:avLst>
              <a:gd name="adj1" fmla="val 50000"/>
              <a:gd name="adj2" fmla="val 41728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eaVert" wrap="none" anchor="ctr"/>
          <a:lstStyle/>
          <a:p>
            <a:pPr>
              <a:defRPr/>
            </a:pPr>
            <a:endParaRPr lang="zh-CN" altLang="en-US">
              <a:ea typeface="楷体_GB2312" charset="0"/>
            </a:endParaRPr>
          </a:p>
        </p:txBody>
      </p:sp>
      <p:sp>
        <p:nvSpPr>
          <p:cNvPr id="432142" name="AutoShape 14"/>
          <p:cNvSpPr>
            <a:spLocks noChangeArrowheads="1"/>
          </p:cNvSpPr>
          <p:nvPr/>
        </p:nvSpPr>
        <p:spPr bwMode="auto">
          <a:xfrm>
            <a:off x="3419475" y="1412875"/>
            <a:ext cx="215900" cy="360363"/>
          </a:xfrm>
          <a:prstGeom prst="downArrow">
            <a:avLst>
              <a:gd name="adj1" fmla="val 50000"/>
              <a:gd name="adj2" fmla="val 41728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eaVert" wrap="none" anchor="ctr"/>
          <a:lstStyle/>
          <a:p>
            <a:pPr>
              <a:defRPr/>
            </a:pPr>
            <a:endParaRPr lang="zh-CN" altLang="en-US">
              <a:ea typeface="楷体_GB2312" charset="0"/>
            </a:endParaRPr>
          </a:p>
        </p:txBody>
      </p:sp>
      <p:pic>
        <p:nvPicPr>
          <p:cNvPr id="432148" name="Picture 20" descr="6-4-11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900113" y="3213100"/>
            <a:ext cx="7488237" cy="305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321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321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32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321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321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32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321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321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32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1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321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321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6" dur="1000"/>
                                        <p:tgtEl>
                                          <p:spTgt spid="4321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432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2141" grpId="0" animBg="1"/>
      <p:bldP spid="432142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66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140200" y="2568575"/>
            <a:ext cx="4321175" cy="3714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50564" name="Rectangle 4"/>
          <p:cNvSpPr>
            <a:spLocks noGrp="1" noChangeArrowheads="1"/>
          </p:cNvSpPr>
          <p:nvPr>
            <p:ph idx="1"/>
          </p:nvPr>
        </p:nvSpPr>
        <p:spPr>
          <a:xfrm>
            <a:off x="179388" y="692150"/>
            <a:ext cx="8137525" cy="3208338"/>
          </a:xfrm>
        </p:spPr>
        <p:txBody>
          <a:bodyPr/>
          <a:lstStyle/>
          <a:p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六、检查电路能否自启动</a:t>
            </a:r>
            <a:endParaRPr lang="en-US" altLang="zh-CN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将状态“</a:t>
            </a:r>
            <a:r>
              <a:rPr lang="en-US" altLang="zh-CN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11</a:t>
            </a:r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”</a:t>
            </a:r>
            <a:r>
              <a:rPr lang="en-US" altLang="zh-CN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 </a:t>
            </a:r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代入状态方程和输出方程，分别求</a:t>
            </a:r>
            <a:r>
              <a:rPr lang="en-US" altLang="zh-CN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X=0/1</a:t>
            </a:r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下的次态和现态下的输出，得到：</a:t>
            </a:r>
            <a:endParaRPr lang="en-US" altLang="zh-CN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buFontTx/>
              <a:buNone/>
            </a:pPr>
            <a:endParaRPr lang="zh-CN" altLang="en-US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graphicFrame>
        <p:nvGraphicFramePr>
          <p:cNvPr id="450565" name="Object 5"/>
          <p:cNvGraphicFramePr>
            <a:graphicFrameLocks noChangeAspect="1"/>
          </p:cNvGraphicFramePr>
          <p:nvPr/>
        </p:nvGraphicFramePr>
        <p:xfrm>
          <a:off x="431800" y="3165475"/>
          <a:ext cx="3792538" cy="874713"/>
        </p:xfrm>
        <a:graphic>
          <a:graphicData uri="http://schemas.openxmlformats.org/presentationml/2006/ole">
            <p:oleObj spid="_x0000_s66563" name="公式" r:id="rId4" imgW="1981200" imgH="457200" progId="Equation.3">
              <p:embed/>
            </p:oleObj>
          </a:graphicData>
        </a:graphic>
      </p:graphicFrame>
      <p:sp>
        <p:nvSpPr>
          <p:cNvPr id="450567" name="Text Box 7"/>
          <p:cNvSpPr txBox="1">
            <a:spLocks noChangeArrowheads="1"/>
          </p:cNvSpPr>
          <p:nvPr/>
        </p:nvSpPr>
        <p:spPr bwMode="auto">
          <a:xfrm>
            <a:off x="1116013" y="5229225"/>
            <a:ext cx="15843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000">
                <a:ea typeface="方正舒体" pitchFamily="2" charset="-122"/>
              </a:rPr>
              <a:t>能自启动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505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505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505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505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505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505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0564" grpId="0" build="p"/>
      <p:bldP spid="450567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018" name="Rectangle 2"/>
          <p:cNvSpPr>
            <a:spLocks noGrp="1" noChangeArrowheads="1"/>
          </p:cNvSpPr>
          <p:nvPr>
            <p:ph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altLang="zh-CN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6.5 </a:t>
            </a:r>
            <a:r>
              <a:rPr lang="zh-CN" altLang="en-US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用可编程逻辑器件实现时序</a:t>
            </a:r>
            <a:r>
              <a:rPr lang="zh-CN" altLang="en-US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逻辑电路</a:t>
            </a:r>
            <a:endParaRPr lang="en-US" altLang="zh-CN" dirty="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buFontTx/>
              <a:buNone/>
            </a:pPr>
            <a:endParaRPr lang="en-US" altLang="zh-CN" dirty="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buFontTx/>
              <a:buNone/>
            </a:pPr>
            <a:r>
              <a:rPr lang="en-US" altLang="zh-CN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6.5.1 </a:t>
            </a:r>
            <a:r>
              <a:rPr lang="zh-CN" altLang="en-US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可以实现时序逻辑电路的可编程逻辑器件</a:t>
            </a:r>
            <a:endParaRPr lang="en-US" altLang="zh-CN" dirty="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buFontTx/>
              <a:buNone/>
            </a:pPr>
            <a:endParaRPr lang="en-US" altLang="zh-CN" dirty="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buFontTx/>
              <a:buNone/>
            </a:pPr>
            <a:r>
              <a:rPr lang="en-US" altLang="zh-CN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6.5.2 </a:t>
            </a:r>
            <a:r>
              <a:rPr lang="zh-CN" altLang="en-US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用硬件描述语言</a:t>
            </a:r>
            <a:r>
              <a:rPr lang="en-US" altLang="zh-CN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Verilog</a:t>
            </a:r>
            <a:r>
              <a:rPr lang="en-US" altLang="zh-CN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US" altLang="zh-CN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HDL</a:t>
            </a:r>
            <a:r>
              <a:rPr lang="zh-CN" altLang="en-US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描述时序逻辑电路</a:t>
            </a:r>
            <a:endParaRPr lang="en-US" altLang="zh-CN" dirty="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buFontTx/>
              <a:buNone/>
            </a:pPr>
            <a:r>
              <a:rPr lang="zh-CN" altLang="en-US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一、描述触发器</a:t>
            </a:r>
            <a:endParaRPr lang="en-US" altLang="zh-CN" dirty="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buFontTx/>
              <a:buNone/>
            </a:pPr>
            <a:r>
              <a:rPr lang="zh-CN" altLang="en-US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二、对时序逻辑电路的描述</a:t>
            </a:r>
            <a:endParaRPr lang="en-US" altLang="zh-CN" dirty="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buFontTx/>
              <a:buNone/>
            </a:pPr>
            <a:r>
              <a:rPr lang="en-US" altLang="zh-CN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US" altLang="zh-CN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      1. </a:t>
            </a:r>
            <a:r>
              <a:rPr lang="zh-CN" altLang="en-US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组合模块</a:t>
            </a:r>
            <a:endParaRPr lang="en-US" altLang="zh-CN" dirty="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buFontTx/>
              <a:buNone/>
            </a:pPr>
            <a:r>
              <a:rPr lang="en-US" altLang="zh-CN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US" altLang="zh-CN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      2.  </a:t>
            </a:r>
            <a:r>
              <a:rPr lang="zh-CN" altLang="en-US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状态转换模块</a:t>
            </a:r>
            <a:endParaRPr lang="en-US" altLang="zh-CN" dirty="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898" name="Rectangle 2"/>
          <p:cNvSpPr>
            <a:spLocks noGrp="1" noChangeArrowheads="1"/>
          </p:cNvSpPr>
          <p:nvPr>
            <p:ph type="title"/>
          </p:nvPr>
        </p:nvSpPr>
        <p:spPr>
          <a:xfrm>
            <a:off x="395288" y="188913"/>
            <a:ext cx="8229600" cy="884237"/>
          </a:xfrm>
        </p:spPr>
        <p:txBody>
          <a:bodyPr/>
          <a:lstStyle/>
          <a:p>
            <a:r>
              <a:rPr lang="en-US" altLang="zh-CN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6.2 </a:t>
            </a:r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时序电路的分析方法</a:t>
            </a:r>
          </a:p>
        </p:txBody>
      </p:sp>
      <p:sp>
        <p:nvSpPr>
          <p:cNvPr id="336899" name="Rectangle 3"/>
          <p:cNvSpPr>
            <a:spLocks noGrp="1" noChangeArrowheads="1"/>
          </p:cNvSpPr>
          <p:nvPr>
            <p:ph idx="1"/>
          </p:nvPr>
        </p:nvSpPr>
        <p:spPr>
          <a:xfrm>
            <a:off x="395288" y="981075"/>
            <a:ext cx="8137525" cy="5153025"/>
          </a:xfrm>
        </p:spPr>
        <p:txBody>
          <a:bodyPr/>
          <a:lstStyle/>
          <a:p>
            <a:pPr>
              <a:buFontTx/>
              <a:buNone/>
            </a:pPr>
            <a:r>
              <a:rPr lang="en-US" altLang="zh-CN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6.2.1 </a:t>
            </a:r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同步时序电路的分析方法</a:t>
            </a:r>
            <a:endParaRPr lang="en-US" altLang="zh-CN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buFontTx/>
              <a:buNone/>
            </a:pPr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分析：找出给定时序电路的逻辑功能</a:t>
            </a:r>
            <a:endParaRPr lang="en-US" altLang="zh-CN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buFontTx/>
              <a:buNone/>
            </a:pPr>
            <a:r>
              <a:rPr lang="en-US" altLang="zh-CN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		</a:t>
            </a:r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即找出在输入和</a:t>
            </a:r>
            <a:r>
              <a:rPr lang="en-US" altLang="zh-CN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CLK</a:t>
            </a:r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作用下，电路的次态和输出。</a:t>
            </a:r>
            <a:endParaRPr lang="en-US" altLang="zh-CN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buFontTx/>
              <a:buNone/>
            </a:pPr>
            <a:endParaRPr lang="en-US" altLang="zh-CN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buFontTx/>
              <a:buNone/>
            </a:pPr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一般步骤：</a:t>
            </a:r>
            <a:endParaRPr lang="en-US" altLang="zh-CN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buFontTx/>
              <a:buNone/>
            </a:pPr>
            <a:r>
              <a:rPr lang="en-US" altLang="zh-CN" smtClean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</a:rPr>
              <a:t>①</a:t>
            </a:r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</a:rPr>
              <a:t>从给定电路写出存储电路中每个触发器的驱动方程</a:t>
            </a:r>
            <a:endParaRPr lang="en-US" altLang="zh-CN" smtClean="0">
              <a:effectLst>
                <a:outerShdw blurRad="38100" dist="38100" dir="2700000" algn="tl">
                  <a:srgbClr val="C0C0C0"/>
                </a:outerShdw>
              </a:effectLst>
              <a:latin typeface="楷体_GB2312" pitchFamily="49" charset="-122"/>
            </a:endParaRPr>
          </a:p>
          <a:p>
            <a:pPr>
              <a:buFontTx/>
              <a:buNone/>
            </a:pPr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</a:rPr>
              <a:t>（输入的逻辑式），得到整个电路的</a:t>
            </a:r>
            <a:r>
              <a:rPr lang="zh-CN" altLang="en-US" smtClean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</a:rPr>
              <a:t>驱动方程。</a:t>
            </a:r>
            <a:endParaRPr lang="en-US" altLang="zh-CN" smtClean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楷体_GB2312" pitchFamily="49" charset="-122"/>
            </a:endParaRPr>
          </a:p>
          <a:p>
            <a:pPr>
              <a:buFontTx/>
              <a:buNone/>
            </a:pPr>
            <a:endParaRPr lang="en-US" altLang="zh-CN" smtClean="0">
              <a:effectLst>
                <a:outerShdw blurRad="38100" dist="38100" dir="2700000" algn="tl">
                  <a:srgbClr val="C0C0C0"/>
                </a:outerShdw>
              </a:effectLst>
              <a:latin typeface="楷体_GB2312" pitchFamily="49" charset="-122"/>
            </a:endParaRPr>
          </a:p>
          <a:p>
            <a:pPr>
              <a:buFontTx/>
              <a:buNone/>
            </a:pPr>
            <a:r>
              <a:rPr lang="en-US" altLang="zh-CN" smtClean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</a:rPr>
              <a:t>②</a:t>
            </a:r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</a:rPr>
              <a:t>将驱动方程代入触发器的特性方程，得到</a:t>
            </a:r>
            <a:r>
              <a:rPr lang="zh-CN" altLang="en-US" smtClean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</a:rPr>
              <a:t>状态方程。</a:t>
            </a:r>
            <a:endParaRPr lang="en-US" altLang="zh-CN" smtClean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楷体_GB2312" pitchFamily="49" charset="-122"/>
            </a:endParaRPr>
          </a:p>
          <a:p>
            <a:pPr>
              <a:buFontTx/>
              <a:buNone/>
            </a:pPr>
            <a:endParaRPr lang="en-US" altLang="zh-CN" smtClean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楷体_GB2312" pitchFamily="49" charset="-122"/>
            </a:endParaRPr>
          </a:p>
          <a:p>
            <a:pPr>
              <a:buFontTx/>
              <a:buNone/>
            </a:pPr>
            <a:r>
              <a:rPr lang="en-US" altLang="zh-CN" smtClean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</a:rPr>
              <a:t>③</a:t>
            </a:r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</a:rPr>
              <a:t>从给定电路写出</a:t>
            </a:r>
            <a:r>
              <a:rPr lang="zh-CN" altLang="en-US" smtClean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</a:rPr>
              <a:t>输出方程。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8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368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368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3368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8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368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368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4" dur="1000"/>
                                        <p:tgtEl>
                                          <p:spTgt spid="3368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8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368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368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1" dur="1000"/>
                                        <p:tgtEl>
                                          <p:spTgt spid="3368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8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368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368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8" dur="1000"/>
                                        <p:tgtEl>
                                          <p:spTgt spid="3368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8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368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368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3" dur="1000"/>
                                        <p:tgtEl>
                                          <p:spTgt spid="3368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8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368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368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40" dur="1000"/>
                                        <p:tgtEl>
                                          <p:spTgt spid="3368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89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3689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3689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47" dur="1000"/>
                                        <p:tgtEl>
                                          <p:spTgt spid="33689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28" name="Picture 8" descr="6-2-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71550" y="549275"/>
            <a:ext cx="6840538" cy="2033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7922" name="Rectangle 2"/>
          <p:cNvSpPr>
            <a:spLocks noGrp="1" noChangeArrowheads="1"/>
          </p:cNvSpPr>
          <p:nvPr>
            <p:ph type="title"/>
          </p:nvPr>
        </p:nvSpPr>
        <p:spPr>
          <a:xfrm>
            <a:off x="179388" y="260350"/>
            <a:ext cx="8229600" cy="884238"/>
          </a:xfrm>
        </p:spPr>
        <p:txBody>
          <a:bodyPr/>
          <a:lstStyle/>
          <a:p>
            <a:pPr>
              <a:defRPr/>
            </a:pPr>
            <a:r>
              <a:rPr lang="zh-CN" altLang="en-US"/>
              <a:t>例：</a:t>
            </a:r>
          </a:p>
        </p:txBody>
      </p:sp>
      <p:graphicFrame>
        <p:nvGraphicFramePr>
          <p:cNvPr id="337924" name="Object 4"/>
          <p:cNvGraphicFramePr>
            <a:graphicFrameLocks noChangeAspect="1"/>
          </p:cNvGraphicFramePr>
          <p:nvPr/>
        </p:nvGraphicFramePr>
        <p:xfrm>
          <a:off x="247650" y="2557463"/>
          <a:ext cx="3495675" cy="1916112"/>
        </p:xfrm>
        <a:graphic>
          <a:graphicData uri="http://schemas.openxmlformats.org/presentationml/2006/ole">
            <p:oleObj spid="_x0000_s11267" name="公式" r:id="rId4" imgW="1714500" imgH="939800" progId="Equation.3">
              <p:embed/>
            </p:oleObj>
          </a:graphicData>
        </a:graphic>
      </p:graphicFrame>
      <p:graphicFrame>
        <p:nvGraphicFramePr>
          <p:cNvPr id="337925" name="Object 5"/>
          <p:cNvGraphicFramePr>
            <a:graphicFrameLocks noChangeAspect="1"/>
          </p:cNvGraphicFramePr>
          <p:nvPr/>
        </p:nvGraphicFramePr>
        <p:xfrm>
          <a:off x="660400" y="4508500"/>
          <a:ext cx="7697788" cy="1787525"/>
        </p:xfrm>
        <a:graphic>
          <a:graphicData uri="http://schemas.openxmlformats.org/presentationml/2006/ole">
            <p:oleObj spid="_x0000_s11268" name="公式" r:id="rId5" imgW="3924300" imgH="939800" progId="Equation.3">
              <p:embed/>
            </p:oleObj>
          </a:graphicData>
        </a:graphic>
      </p:graphicFrame>
      <p:graphicFrame>
        <p:nvGraphicFramePr>
          <p:cNvPr id="337926" name="Object 6"/>
          <p:cNvGraphicFramePr>
            <a:graphicFrameLocks noChangeAspect="1"/>
          </p:cNvGraphicFramePr>
          <p:nvPr/>
        </p:nvGraphicFramePr>
        <p:xfrm>
          <a:off x="5584825" y="2705100"/>
          <a:ext cx="1863725" cy="1117600"/>
        </p:xfrm>
        <a:graphic>
          <a:graphicData uri="http://schemas.openxmlformats.org/presentationml/2006/ole">
            <p:oleObj spid="_x0000_s11269" name="公式" r:id="rId6" imgW="762000" imgH="457200" progId="Equation.3">
              <p:embed/>
            </p:oleObj>
          </a:graphicData>
        </a:graphic>
      </p:graphicFrame>
      <p:sp>
        <p:nvSpPr>
          <p:cNvPr id="337927" name="Text Box 7"/>
          <p:cNvSpPr txBox="1">
            <a:spLocks noChangeArrowheads="1"/>
          </p:cNvSpPr>
          <p:nvPr/>
        </p:nvSpPr>
        <p:spPr bwMode="auto">
          <a:xfrm>
            <a:off x="6372225" y="2060575"/>
            <a:ext cx="122396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b="1"/>
              <a:t>TTL</a:t>
            </a:r>
            <a:r>
              <a:rPr lang="zh-CN" altLang="en-US" b="1"/>
              <a:t>电路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379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379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3379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379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379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4" dur="1000"/>
                                        <p:tgtEl>
                                          <p:spTgt spid="3379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379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379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3379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379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379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6" dur="1000"/>
                                        <p:tgtEl>
                                          <p:spTgt spid="3379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379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379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3" dur="1000"/>
                                        <p:tgtEl>
                                          <p:spTgt spid="3379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379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379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40" dur="1000"/>
                                        <p:tgtEl>
                                          <p:spTgt spid="3379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7922" grpId="0"/>
      <p:bldP spid="33792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946" name="Rectangle 2"/>
          <p:cNvSpPr>
            <a:spLocks noGrp="1" noChangeArrowheads="1"/>
          </p:cNvSpPr>
          <p:nvPr>
            <p:ph type="title"/>
          </p:nvPr>
        </p:nvSpPr>
        <p:spPr>
          <a:xfrm>
            <a:off x="323850" y="260350"/>
            <a:ext cx="8229600" cy="647700"/>
          </a:xfrm>
        </p:spPr>
        <p:txBody>
          <a:bodyPr/>
          <a:lstStyle/>
          <a:p>
            <a:r>
              <a:rPr lang="en-US" altLang="zh-CN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6.2.2 </a:t>
            </a:r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时序电路的状态转换表、状态转换图、状态机流程图和时序图</a:t>
            </a:r>
          </a:p>
        </p:txBody>
      </p:sp>
      <p:sp>
        <p:nvSpPr>
          <p:cNvPr id="338947" name="Rectangle 3"/>
          <p:cNvSpPr>
            <a:spLocks noGrp="1" noChangeArrowheads="1"/>
          </p:cNvSpPr>
          <p:nvPr>
            <p:ph idx="1"/>
          </p:nvPr>
        </p:nvSpPr>
        <p:spPr>
          <a:xfrm>
            <a:off x="468313" y="908050"/>
            <a:ext cx="8137525" cy="720725"/>
          </a:xfrm>
        </p:spPr>
        <p:txBody>
          <a:bodyPr/>
          <a:lstStyle/>
          <a:p>
            <a:pPr>
              <a:buFontTx/>
              <a:buNone/>
            </a:pPr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一、状态转换表</a:t>
            </a:r>
          </a:p>
        </p:txBody>
      </p:sp>
      <p:graphicFrame>
        <p:nvGraphicFramePr>
          <p:cNvPr id="339418" name="Group 474"/>
          <p:cNvGraphicFramePr>
            <a:graphicFrameLocks noGrp="1"/>
          </p:cNvGraphicFramePr>
          <p:nvPr/>
        </p:nvGraphicFramePr>
        <p:xfrm>
          <a:off x="611188" y="1700213"/>
          <a:ext cx="2687637" cy="3571875"/>
        </p:xfrm>
        <a:graphic>
          <a:graphicData uri="http://schemas.openxmlformats.org/drawingml/2006/table">
            <a:tbl>
              <a:tblPr/>
              <a:tblGrid>
                <a:gridCol w="384175"/>
                <a:gridCol w="384175"/>
                <a:gridCol w="384175"/>
                <a:gridCol w="382587"/>
                <a:gridCol w="384175"/>
                <a:gridCol w="384175"/>
                <a:gridCol w="384175"/>
              </a:tblGrid>
              <a:tr h="3968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itchFamily="66" charset="0"/>
                        <a:ea typeface="楷体_GB2312" pitchFamily="49" charset="-122"/>
                      </a:endParaRPr>
                    </a:p>
                  </a:txBody>
                  <a:tcPr marT="45706" marB="45706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itchFamily="66" charset="0"/>
                        <a:ea typeface="楷体_GB2312" pitchFamily="49" charset="-122"/>
                      </a:endParaRPr>
                    </a:p>
                  </a:txBody>
                  <a:tcPr marT="45706" marB="457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itchFamily="66" charset="0"/>
                        <a:ea typeface="楷体_GB2312" pitchFamily="49" charset="-122"/>
                      </a:endParaRPr>
                    </a:p>
                  </a:txBody>
                  <a:tcPr marT="45706" marB="457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itchFamily="66" charset="0"/>
                        <a:ea typeface="楷体_GB2312" pitchFamily="49" charset="-122"/>
                      </a:endParaRPr>
                    </a:p>
                  </a:txBody>
                  <a:tcPr marT="45706" marB="457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itchFamily="66" charset="0"/>
                        <a:ea typeface="楷体_GB2312" pitchFamily="49" charset="-122"/>
                      </a:endParaRPr>
                    </a:p>
                  </a:txBody>
                  <a:tcPr marT="45706" marB="457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itchFamily="66" charset="0"/>
                        <a:ea typeface="楷体_GB2312" pitchFamily="49" charset="-122"/>
                      </a:endParaRPr>
                    </a:p>
                  </a:txBody>
                  <a:tcPr marT="45706" marB="457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itchFamily="66" charset="0"/>
                        <a:ea typeface="楷体_GB2312" pitchFamily="49" charset="-122"/>
                      </a:endParaRPr>
                    </a:p>
                  </a:txBody>
                  <a:tcPr marT="45706" marB="457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68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marT="45706" marB="45706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C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marT="45706" marB="457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C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marT="45706" marB="457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C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marT="45706" marB="457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C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marT="45706" marB="457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C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marT="45706" marB="457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C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marT="45706" marB="457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CC">
                        <a:alpha val="20000"/>
                      </a:srgbClr>
                    </a:solidFill>
                  </a:tcPr>
                </a:tc>
              </a:tr>
              <a:tr h="3968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marT="45706" marB="45706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C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marT="45706" marB="457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C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marT="45706" marB="457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C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marT="45706" marB="457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C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marT="45706" marB="457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C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marT="45706" marB="457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C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marT="45706" marB="457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CC">
                        <a:alpha val="20000"/>
                      </a:srgbClr>
                    </a:solidFill>
                  </a:tcPr>
                </a:tc>
              </a:tr>
              <a:tr h="3968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marT="45706" marB="45706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C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marT="45706" marB="457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C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marT="45706" marB="457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C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marT="45706" marB="457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C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marT="45706" marB="457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C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marT="45706" marB="457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C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marT="45706" marB="457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CC">
                        <a:alpha val="20000"/>
                      </a:srgbClr>
                    </a:solidFill>
                  </a:tcPr>
                </a:tc>
              </a:tr>
              <a:tr h="3968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marT="45706" marB="45706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C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marT="45706" marB="457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C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marT="45706" marB="457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C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marT="45706" marB="457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C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marT="45706" marB="457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C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marT="45706" marB="457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C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marT="45706" marB="457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CC">
                        <a:alpha val="20000"/>
                      </a:srgbClr>
                    </a:solidFill>
                  </a:tcPr>
                </a:tc>
              </a:tr>
              <a:tr h="3968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marT="45706" marB="45706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C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marT="45706" marB="457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C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marT="45706" marB="457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C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marT="45706" marB="457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C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marT="45706" marB="457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C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marT="45706" marB="457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C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marT="45706" marB="457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CC">
                        <a:alpha val="20000"/>
                      </a:srgbClr>
                    </a:solidFill>
                  </a:tcPr>
                </a:tc>
              </a:tr>
              <a:tr h="3968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marT="45706" marB="45706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C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marT="45706" marB="457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C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marT="45706" marB="457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C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marT="45706" marB="457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C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marT="45706" marB="457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C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marT="45706" marB="457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C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marT="45706" marB="457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CC">
                        <a:alpha val="20000"/>
                      </a:srgbClr>
                    </a:solidFill>
                  </a:tcPr>
                </a:tc>
              </a:tr>
              <a:tr h="3968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marT="45706" marB="45706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C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marT="45706" marB="457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C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marT="45706" marB="457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C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marT="45706" marB="457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C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marT="45706" marB="457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C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marT="45706" marB="457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C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marT="45706" marB="457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CC">
                        <a:alpha val="20000"/>
                      </a:srgbClr>
                    </a:solidFill>
                  </a:tcPr>
                </a:tc>
              </a:tr>
              <a:tr h="3968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marT="45706" marB="45706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>
                        <a:alpha val="1607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marT="45706" marB="457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>
                        <a:alpha val="1607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marT="45706" marB="457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>
                        <a:alpha val="1607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marT="45706" marB="457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>
                        <a:alpha val="1607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marT="45706" marB="457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>
                        <a:alpha val="1607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marT="45706" marB="457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>
                        <a:alpha val="1607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marT="45706" marB="457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>
                        <a:alpha val="16078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39052" name="Object 108"/>
          <p:cNvGraphicFramePr>
            <a:graphicFrameLocks noChangeAspect="1"/>
          </p:cNvGraphicFramePr>
          <p:nvPr/>
        </p:nvGraphicFramePr>
        <p:xfrm>
          <a:off x="684213" y="1773238"/>
          <a:ext cx="2447925" cy="304800"/>
        </p:xfrm>
        <a:graphic>
          <a:graphicData uri="http://schemas.openxmlformats.org/presentationml/2006/ole">
            <p:oleObj spid="_x0000_s12371" name="公式" r:id="rId3" imgW="1930400" imgH="241300" progId="Equation.3">
              <p:embed/>
            </p:oleObj>
          </a:graphicData>
        </a:graphic>
      </p:graphicFrame>
      <p:graphicFrame>
        <p:nvGraphicFramePr>
          <p:cNvPr id="339573" name="Group 629"/>
          <p:cNvGraphicFramePr>
            <a:graphicFrameLocks noGrp="1"/>
          </p:cNvGraphicFramePr>
          <p:nvPr/>
        </p:nvGraphicFramePr>
        <p:xfrm>
          <a:off x="5413375" y="1700213"/>
          <a:ext cx="1919288" cy="4365625"/>
        </p:xfrm>
        <a:graphic>
          <a:graphicData uri="http://schemas.openxmlformats.org/drawingml/2006/table">
            <a:tbl>
              <a:tblPr/>
              <a:tblGrid>
                <a:gridCol w="384175"/>
                <a:gridCol w="382588"/>
                <a:gridCol w="384175"/>
                <a:gridCol w="384175"/>
                <a:gridCol w="384175"/>
              </a:tblGrid>
              <a:tr h="3968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itchFamily="66" charset="0"/>
                        <a:ea typeface="楷体_GB2312" pitchFamily="49" charset="-122"/>
                      </a:endParaRPr>
                    </a:p>
                  </a:txBody>
                  <a:tcPr marT="45727" marB="45727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itchFamily="66" charset="0"/>
                        <a:ea typeface="楷体_GB2312" pitchFamily="49" charset="-122"/>
                      </a:endParaRP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itchFamily="66" charset="0"/>
                        <a:ea typeface="楷体_GB2312" pitchFamily="49" charset="-122"/>
                      </a:endParaRP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itchFamily="66" charset="0"/>
                        <a:ea typeface="楷体_GB2312" pitchFamily="49" charset="-122"/>
                      </a:endParaRP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omic Sans MS" pitchFamily="66" charset="0"/>
                        <a:ea typeface="楷体_GB2312" pitchFamily="49" charset="-122"/>
                      </a:endParaRP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68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marT="45727" marB="45727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C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C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C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C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CC">
                        <a:alpha val="20000"/>
                      </a:srgbClr>
                    </a:solidFill>
                  </a:tcPr>
                </a:tc>
              </a:tr>
              <a:tr h="3968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marT="45727" marB="45727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C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C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C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C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CC">
                        <a:alpha val="20000"/>
                      </a:srgbClr>
                    </a:solidFill>
                  </a:tcPr>
                </a:tc>
              </a:tr>
              <a:tr h="3968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2</a:t>
                      </a:r>
                    </a:p>
                  </a:txBody>
                  <a:tcPr marT="45727" marB="45727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C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C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C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C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CC">
                        <a:alpha val="20000"/>
                      </a:srgbClr>
                    </a:solidFill>
                  </a:tcPr>
                </a:tc>
              </a:tr>
              <a:tr h="3968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3</a:t>
                      </a:r>
                    </a:p>
                  </a:txBody>
                  <a:tcPr marT="45727" marB="45727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C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C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C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C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CC">
                        <a:alpha val="20000"/>
                      </a:srgbClr>
                    </a:solidFill>
                  </a:tcPr>
                </a:tc>
              </a:tr>
              <a:tr h="3968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4</a:t>
                      </a:r>
                    </a:p>
                  </a:txBody>
                  <a:tcPr marT="45727" marB="45727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C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C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C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C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CC">
                        <a:alpha val="20000"/>
                      </a:srgbClr>
                    </a:solidFill>
                  </a:tcPr>
                </a:tc>
              </a:tr>
              <a:tr h="3968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5</a:t>
                      </a:r>
                    </a:p>
                  </a:txBody>
                  <a:tcPr marT="45727" marB="45727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C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C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C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C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CC">
                        <a:alpha val="20000"/>
                      </a:srgbClr>
                    </a:solidFill>
                  </a:tcPr>
                </a:tc>
              </a:tr>
              <a:tr h="3968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6</a:t>
                      </a:r>
                    </a:p>
                  </a:txBody>
                  <a:tcPr marT="45727" marB="45727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C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C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C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C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CC">
                        <a:alpha val="20000"/>
                      </a:srgbClr>
                    </a:solidFill>
                  </a:tcPr>
                </a:tc>
              </a:tr>
              <a:tr h="3968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7</a:t>
                      </a:r>
                    </a:p>
                  </a:txBody>
                  <a:tcPr marT="45727" marB="45727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C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C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C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C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CC">
                        <a:alpha val="20000"/>
                      </a:srgbClr>
                    </a:solidFill>
                  </a:tcPr>
                </a:tc>
              </a:tr>
              <a:tr h="3968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marT="45727" marB="45727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>
                        <a:alpha val="1686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>
                        <a:alpha val="1686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>
                        <a:alpha val="1686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>
                        <a:alpha val="1686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>
                        <a:alpha val="16862"/>
                      </a:srgbClr>
                    </a:solidFill>
                  </a:tcPr>
                </a:tc>
              </a:tr>
              <a:tr h="3968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marT="45727" marB="45727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>
                        <a:alpha val="1686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>
                        <a:alpha val="1686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>
                        <a:alpha val="1686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>
                        <a:alpha val="1686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omic Sans MS" pitchFamily="66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>
                        <a:alpha val="16862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39135" name="Object 191"/>
          <p:cNvGraphicFramePr>
            <a:graphicFrameLocks noChangeAspect="1"/>
          </p:cNvGraphicFramePr>
          <p:nvPr/>
        </p:nvGraphicFramePr>
        <p:xfrm>
          <a:off x="5353050" y="1744663"/>
          <a:ext cx="1966913" cy="312737"/>
        </p:xfrm>
        <a:graphic>
          <a:graphicData uri="http://schemas.openxmlformats.org/presentationml/2006/ole">
            <p:oleObj spid="_x0000_s12444" name="公式" r:id="rId4" imgW="1511300" imgH="241300" progId="Equation.3">
              <p:embed/>
            </p:oleObj>
          </a:graphicData>
        </a:graphic>
      </p:graphicFrame>
      <p:sp>
        <p:nvSpPr>
          <p:cNvPr id="339136" name="AutoShape 192"/>
          <p:cNvSpPr>
            <a:spLocks noChangeArrowheads="1"/>
          </p:cNvSpPr>
          <p:nvPr/>
        </p:nvSpPr>
        <p:spPr bwMode="auto">
          <a:xfrm>
            <a:off x="3635375" y="3141663"/>
            <a:ext cx="1512888" cy="358775"/>
          </a:xfrm>
          <a:prstGeom prst="rightArrow">
            <a:avLst>
              <a:gd name="adj1" fmla="val 50000"/>
              <a:gd name="adj2" fmla="val 105420"/>
            </a:avLst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楷体_GB2312" charset="0"/>
            </a:endParaRPr>
          </a:p>
        </p:txBody>
      </p:sp>
      <p:sp>
        <p:nvSpPr>
          <p:cNvPr id="339137" name="Line 193"/>
          <p:cNvSpPr>
            <a:spLocks noChangeShapeType="1"/>
          </p:cNvSpPr>
          <p:nvPr/>
        </p:nvSpPr>
        <p:spPr bwMode="auto">
          <a:xfrm>
            <a:off x="1692275" y="1700213"/>
            <a:ext cx="0" cy="36004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zh-CN" altLang="en-US">
              <a:ea typeface="楷体_GB2312" charset="0"/>
            </a:endParaRPr>
          </a:p>
        </p:txBody>
      </p:sp>
      <p:sp>
        <p:nvSpPr>
          <p:cNvPr id="339198" name="Line 254"/>
          <p:cNvSpPr>
            <a:spLocks noChangeShapeType="1"/>
          </p:cNvSpPr>
          <p:nvPr/>
        </p:nvSpPr>
        <p:spPr bwMode="auto">
          <a:xfrm>
            <a:off x="5364163" y="5300663"/>
            <a:ext cx="19446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zh-CN" altLang="en-US">
              <a:ea typeface="楷体_GB2312" charset="0"/>
            </a:endParaRPr>
          </a:p>
        </p:txBody>
      </p:sp>
      <p:sp>
        <p:nvSpPr>
          <p:cNvPr id="339204" name="Line 260"/>
          <p:cNvSpPr>
            <a:spLocks noChangeShapeType="1"/>
          </p:cNvSpPr>
          <p:nvPr/>
        </p:nvSpPr>
        <p:spPr bwMode="auto">
          <a:xfrm>
            <a:off x="612775" y="4913313"/>
            <a:ext cx="26638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zh-CN" altLang="en-US">
              <a:ea typeface="楷体_GB2312" charset="0"/>
            </a:endParaRPr>
          </a:p>
        </p:txBody>
      </p:sp>
      <p:sp>
        <p:nvSpPr>
          <p:cNvPr id="339209" name="Line 265"/>
          <p:cNvSpPr>
            <a:spLocks noChangeShapeType="1"/>
          </p:cNvSpPr>
          <p:nvPr/>
        </p:nvSpPr>
        <p:spPr bwMode="auto">
          <a:xfrm>
            <a:off x="2916238" y="1700213"/>
            <a:ext cx="0" cy="35290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zh-CN" altLang="en-US">
              <a:ea typeface="楷体_GB2312" charset="0"/>
            </a:endParaRPr>
          </a:p>
        </p:txBody>
      </p:sp>
      <p:sp>
        <p:nvSpPr>
          <p:cNvPr id="339211" name="Line 267"/>
          <p:cNvSpPr>
            <a:spLocks noChangeShapeType="1"/>
          </p:cNvSpPr>
          <p:nvPr/>
        </p:nvSpPr>
        <p:spPr bwMode="auto">
          <a:xfrm>
            <a:off x="6977063" y="1700213"/>
            <a:ext cx="0" cy="43926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zh-CN" altLang="en-US">
              <a:ea typeface="楷体_GB2312" charset="0"/>
            </a:endParaRPr>
          </a:p>
        </p:txBody>
      </p:sp>
      <p:graphicFrame>
        <p:nvGraphicFramePr>
          <p:cNvPr id="339212" name="Object 268"/>
          <p:cNvGraphicFramePr>
            <a:graphicFrameLocks noChangeAspect="1"/>
          </p:cNvGraphicFramePr>
          <p:nvPr/>
        </p:nvGraphicFramePr>
        <p:xfrm>
          <a:off x="452438" y="5337175"/>
          <a:ext cx="2765425" cy="1381125"/>
        </p:xfrm>
        <a:graphic>
          <a:graphicData uri="http://schemas.openxmlformats.org/presentationml/2006/ole">
            <p:oleObj spid="_x0000_s12451" name="公式" r:id="rId5" imgW="1422400" imgH="711200" progId="Equation.3">
              <p:embed/>
            </p:oleObj>
          </a:graphicData>
        </a:graphic>
      </p:graphicFrame>
      <p:graphicFrame>
        <p:nvGraphicFramePr>
          <p:cNvPr id="339213" name="Object 269"/>
          <p:cNvGraphicFramePr>
            <a:graphicFrameLocks noChangeAspect="1"/>
          </p:cNvGraphicFramePr>
          <p:nvPr/>
        </p:nvGraphicFramePr>
        <p:xfrm>
          <a:off x="3460750" y="5537200"/>
          <a:ext cx="1658938" cy="623888"/>
        </p:xfrm>
        <a:graphic>
          <a:graphicData uri="http://schemas.openxmlformats.org/presentationml/2006/ole">
            <p:oleObj spid="_x0000_s12452" name="公式" r:id="rId6" imgW="609600" imgH="228600" progId="Equation.3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9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9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9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9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9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9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9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9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3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9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9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9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9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9136" grpId="0" animBg="1"/>
    </p:bldLst>
  </p:timing>
</p:sld>
</file>

<file path=ppt/theme/theme1.xml><?xml version="1.0" encoding="utf-8"?>
<a:theme xmlns:a="http://schemas.openxmlformats.org/drawingml/2006/main" name="1_汇报">
  <a:themeElements>
    <a:clrScheme name="1_汇报 13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99CCFF"/>
      </a:accent1>
      <a:accent2>
        <a:srgbClr val="CCCCFF"/>
      </a:accent2>
      <a:accent3>
        <a:srgbClr val="FFFFFF"/>
      </a:accent3>
      <a:accent4>
        <a:srgbClr val="000000"/>
      </a:accent4>
      <a:accent5>
        <a:srgbClr val="CAE2FF"/>
      </a:accent5>
      <a:accent6>
        <a:srgbClr val="B9B9E7"/>
      </a:accent6>
      <a:hlink>
        <a:srgbClr val="000000"/>
      </a:hlink>
      <a:folHlink>
        <a:srgbClr val="AF67FF"/>
      </a:folHlink>
    </a:clrScheme>
    <a:fontScheme name="1_汇报">
      <a:majorFont>
        <a:latin typeface="Times New Roman"/>
        <a:ea typeface="楷体_GB2312"/>
        <a:cs typeface="楷体_GB2312"/>
      </a:majorFont>
      <a:minorFont>
        <a:latin typeface="Times New Roman"/>
        <a:ea typeface="楷体_GB2312"/>
        <a:cs typeface="楷体_GB2312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2800" b="1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楷体_GB2312" charset="0"/>
            <a:cs typeface="楷体_GB2312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2800" b="1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楷体_GB2312" charset="0"/>
            <a:cs typeface="楷体_GB2312" charset="0"/>
          </a:defRPr>
        </a:defPPr>
      </a:lstStyle>
    </a:lnDef>
  </a:objectDefaults>
  <a:extraClrSchemeLst>
    <a:extraClrScheme>
      <a:clrScheme name="1_汇报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汇报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汇报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汇报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汇报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汇报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汇报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汇报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汇报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汇报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汇报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汇报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汇报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000000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12153</TotalTime>
  <Words>1870</Words>
  <Application>Microsoft Office PowerPoint</Application>
  <PresentationFormat>全屏显示(4:3)</PresentationFormat>
  <Paragraphs>553</Paragraphs>
  <Slides>63</Slides>
  <Notes>0</Notes>
  <HiddenSlides>0</HiddenSlides>
  <MMClips>0</MMClips>
  <ScaleCrop>false</ScaleCrop>
  <HeadingPairs>
    <vt:vector size="6" baseType="variant"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63</vt:i4>
      </vt:variant>
    </vt:vector>
  </HeadingPairs>
  <TitlesOfParts>
    <vt:vector size="66" baseType="lpstr">
      <vt:lpstr>1_汇报</vt:lpstr>
      <vt:lpstr>公式</vt:lpstr>
      <vt:lpstr>Photo Editor 照片</vt:lpstr>
      <vt:lpstr>《数字电子技术基础》（第六版）教学课件  清华大学  电子学教学组 </vt:lpstr>
      <vt:lpstr>第六章  时序逻辑电路</vt:lpstr>
      <vt:lpstr>6.1 概述</vt:lpstr>
      <vt:lpstr>二、时序电路的一般结构形式与功能描述方法</vt:lpstr>
      <vt:lpstr>可以用三个方程组来描述：</vt:lpstr>
      <vt:lpstr>三、时序电路的分类</vt:lpstr>
      <vt:lpstr>6.2 时序电路的分析方法</vt:lpstr>
      <vt:lpstr>例：</vt:lpstr>
      <vt:lpstr>6.2.2 时序电路的状态转换表、状态转换图、状态机流程图和时序图</vt:lpstr>
      <vt:lpstr>二、状态转换图</vt:lpstr>
      <vt:lpstr>三、状态机流程图（State Machine Chart）</vt:lpstr>
      <vt:lpstr>四、时序图</vt:lpstr>
      <vt:lpstr>例：</vt:lpstr>
      <vt:lpstr>幻灯片 14</vt:lpstr>
      <vt:lpstr>*6.2.3 异步时序逻辑电路的分析方法</vt:lpstr>
      <vt:lpstr>6.3 若干常用的时序逻辑电路</vt:lpstr>
      <vt:lpstr>幻灯片 17</vt:lpstr>
      <vt:lpstr>6.3 若干常用的时序逻辑电路</vt:lpstr>
      <vt:lpstr>幻灯片 19</vt:lpstr>
      <vt:lpstr>器件实例：74LS 194A，左/右移，并行输入，保持，异步置零等功能</vt:lpstr>
      <vt:lpstr>幻灯片 21</vt:lpstr>
      <vt:lpstr>扩展应用（4位         8位）</vt:lpstr>
      <vt:lpstr>6.3.2  计数器</vt:lpstr>
      <vt:lpstr>幻灯片 24</vt:lpstr>
      <vt:lpstr>幻灯片 25</vt:lpstr>
      <vt:lpstr>器件实例：74161</vt:lpstr>
      <vt:lpstr>幻灯片 27</vt:lpstr>
      <vt:lpstr>③同步加减计数器</vt:lpstr>
      <vt:lpstr>幻灯片 29</vt:lpstr>
      <vt:lpstr>幻灯片 30</vt:lpstr>
      <vt:lpstr>幻灯片 31</vt:lpstr>
      <vt:lpstr>幻灯片 32</vt:lpstr>
      <vt:lpstr>幻灯片 33</vt:lpstr>
      <vt:lpstr>幻灯片 34</vt:lpstr>
      <vt:lpstr>幻灯片 35</vt:lpstr>
      <vt:lpstr>幻灯片 36</vt:lpstr>
      <vt:lpstr>二.  异步计数器</vt:lpstr>
      <vt:lpstr>幻灯片 38</vt:lpstr>
      <vt:lpstr>幻灯片 39</vt:lpstr>
      <vt:lpstr>幻灯片 40</vt:lpstr>
      <vt:lpstr>三、任意进制计数器的构成方法  用已有的N进制芯片，组成M进制计数器，是常用的方法。</vt:lpstr>
      <vt:lpstr>幻灯片 42</vt:lpstr>
      <vt:lpstr>例：将十进制的74160接成六进制计数器</vt:lpstr>
      <vt:lpstr>例：将十进制的74160接成六进制计数器</vt:lpstr>
      <vt:lpstr>幻灯片 45</vt:lpstr>
      <vt:lpstr>置数法  (a)置入0000  (b)置入1001</vt:lpstr>
      <vt:lpstr>幻灯片 47</vt:lpstr>
      <vt:lpstr>例：用74160接成一百进制 </vt:lpstr>
      <vt:lpstr>例：用两片74160接成一百进制计数器</vt:lpstr>
      <vt:lpstr>幻灯片 50</vt:lpstr>
      <vt:lpstr>例：用74160接成二十九进制 </vt:lpstr>
      <vt:lpstr>幻灯片 52</vt:lpstr>
      <vt:lpstr>幻灯片 53</vt:lpstr>
      <vt:lpstr>幻灯片 54</vt:lpstr>
      <vt:lpstr>幻灯片 55</vt:lpstr>
      <vt:lpstr>幻灯片 56</vt:lpstr>
      <vt:lpstr>6.4 时序逻辑电路的设计方法</vt:lpstr>
      <vt:lpstr>幻灯片 58</vt:lpstr>
      <vt:lpstr>例：设计一个串行数据检测器，要求在连续输入三个或三个以上“1”时输出为1，其余情况下输出为0。</vt:lpstr>
      <vt:lpstr>幻灯片 60</vt:lpstr>
      <vt:lpstr>幻灯片 61</vt:lpstr>
      <vt:lpstr>幻灯片 62</vt:lpstr>
      <vt:lpstr>幻灯片 63</vt:lpstr>
    </vt:vector>
  </TitlesOfParts>
  <Company>tsinghua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第五章</dc:title>
  <dc:subject>数字电子技术基础</dc:subject>
  <dc:creator>清华大学 王红</dc:creator>
  <cp:lastModifiedBy>chen</cp:lastModifiedBy>
  <cp:revision>1140</cp:revision>
  <dcterms:created xsi:type="dcterms:W3CDTF">2003-05-23T09:32:58Z</dcterms:created>
  <dcterms:modified xsi:type="dcterms:W3CDTF">2016-05-25T01:28:30Z</dcterms:modified>
</cp:coreProperties>
</file>